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60" r:id="rId1"/>
  </p:sldMasterIdLst>
  <p:sldIdLst>
    <p:sldId id="256" r:id="rId2"/>
    <p:sldId id="257" r:id="rId3"/>
    <p:sldId id="258" r:id="rId4"/>
    <p:sldId id="259" r:id="rId5"/>
    <p:sldId id="260" r:id="rId6"/>
    <p:sldId id="261" r:id="rId7"/>
    <p:sldId id="263" r:id="rId8"/>
    <p:sldId id="264"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7" d="100"/>
          <a:sy n="67" d="100"/>
        </p:scale>
        <p:origin x="-195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interSettings" Target="printerSettings/printerSettings1.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CA08D90-C5D9-E14D-845B-9BD58ACE35E3}" type="datetimeFigureOut">
              <a:rPr lang="en-US" smtClean="0"/>
              <a:t>2/11/15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A08D90-C5D9-E14D-845B-9BD58ACE35E3}" type="datetimeFigureOut">
              <a:rPr lang="en-US" smtClean="0"/>
              <a:t>2/11/15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D1977-23A8-614D-952F-031F4EE0963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A08D90-C5D9-E14D-845B-9BD58ACE35E3}" type="datetimeFigureOut">
              <a:rPr lang="en-US" smtClean="0"/>
              <a:t>2/11/15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D1977-23A8-614D-952F-031F4EE0963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A08D90-C5D9-E14D-845B-9BD58ACE35E3}" type="datetimeFigureOut">
              <a:rPr lang="en-US" smtClean="0"/>
              <a:t>2/11/15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D1977-23A8-614D-952F-031F4EE0963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A08D90-C5D9-E14D-845B-9BD58ACE35E3}" type="datetimeFigureOut">
              <a:rPr lang="en-US" smtClean="0"/>
              <a:t>2/11/15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D1977-23A8-614D-952F-031F4EE09638}"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A08D90-C5D9-E14D-845B-9BD58ACE35E3}" type="datetimeFigureOut">
              <a:rPr lang="en-US" smtClean="0"/>
              <a:t>2/11/15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5D1977-23A8-614D-952F-031F4EE0963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A08D90-C5D9-E14D-845B-9BD58ACE35E3}" type="datetimeFigureOut">
              <a:rPr lang="en-US" smtClean="0"/>
              <a:t>2/11/15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5D1977-23A8-614D-952F-031F4EE09638}"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CA08D90-C5D9-E14D-845B-9BD58ACE35E3}" type="datetimeFigureOut">
              <a:rPr lang="en-US" smtClean="0"/>
              <a:t>2/11/15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5D1977-23A8-614D-952F-031F4EE0963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A08D90-C5D9-E14D-845B-9BD58ACE35E3}" type="datetimeFigureOut">
              <a:rPr lang="en-US" smtClean="0"/>
              <a:t>2/11/15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5D1977-23A8-614D-952F-031F4EE0963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A08D90-C5D9-E14D-845B-9BD58ACE35E3}" type="datetimeFigureOut">
              <a:rPr lang="en-US" smtClean="0"/>
              <a:t>2/11/15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A08D90-C5D9-E14D-845B-9BD58ACE35E3}" type="datetimeFigureOut">
              <a:rPr lang="en-US" smtClean="0"/>
              <a:t>2/11/15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5D1977-23A8-614D-952F-031F4EE0963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CCA08D90-C5D9-E14D-845B-9BD58ACE35E3}" type="datetimeFigureOut">
              <a:rPr lang="en-US" smtClean="0"/>
              <a:t>2/11/15</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15D1977-23A8-614D-952F-031F4EE09638}"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ounded Rectangle 3"/>
          <p:cNvSpPr/>
          <p:nvPr/>
        </p:nvSpPr>
        <p:spPr>
          <a:xfrm>
            <a:off x="2293166" y="1195065"/>
            <a:ext cx="2134409" cy="1468750"/>
          </a:xfrm>
          <a:prstGeom prst="roundRect">
            <a:avLst>
              <a:gd name="adj" fmla="val 9461"/>
            </a:avLst>
          </a:prstGeom>
          <a:solidFill>
            <a:srgbClr val="FFFFFF"/>
          </a:solid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206375" y="206018"/>
            <a:ext cx="8731250" cy="822325"/>
          </a:xfrm>
          <a:prstGeom prst="rect">
            <a:avLst/>
          </a:prstGeom>
          <a:ln w="38100" cap="flat" cmpd="sng" algn="ctr">
            <a:solidFill>
              <a:srgbClr val="000000"/>
            </a:solidFill>
            <a:prstDash val="solid"/>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mtClean="0"/>
              <a:t>GEORGE ORWELL – ANIMAL FARM</a:t>
            </a:r>
            <a:endParaRPr lang="en-US" dirty="0"/>
          </a:p>
        </p:txBody>
      </p:sp>
      <p:pic>
        <p:nvPicPr>
          <p:cNvPr id="6" name="Picture 5"/>
          <p:cNvPicPr>
            <a:picLocks noChangeAspect="1"/>
          </p:cNvPicPr>
          <p:nvPr/>
        </p:nvPicPr>
        <p:blipFill>
          <a:blip r:embed="rId2"/>
          <a:stretch>
            <a:fillRect/>
          </a:stretch>
        </p:blipFill>
        <p:spPr>
          <a:xfrm>
            <a:off x="206375" y="1195065"/>
            <a:ext cx="1963313" cy="1468749"/>
          </a:xfrm>
          <a:prstGeom prst="roundRect">
            <a:avLst>
              <a:gd name="adj" fmla="val 8684"/>
            </a:avLst>
          </a:prstGeom>
          <a:ln w="38100" cmpd="sng">
            <a:solidFill>
              <a:srgbClr val="0000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TextBox 6"/>
          <p:cNvSpPr txBox="1"/>
          <p:nvPr/>
        </p:nvSpPr>
        <p:spPr>
          <a:xfrm>
            <a:off x="2293166" y="1314019"/>
            <a:ext cx="2134409" cy="1200328"/>
          </a:xfrm>
          <a:prstGeom prst="rect">
            <a:avLst/>
          </a:prstGeom>
          <a:noFill/>
        </p:spPr>
        <p:txBody>
          <a:bodyPr wrap="square" rtlCol="0">
            <a:spAutoFit/>
          </a:bodyPr>
          <a:lstStyle/>
          <a:p>
            <a:pPr algn="ctr"/>
            <a:r>
              <a:rPr lang="en-US" sz="2400" b="1" dirty="0" smtClean="0"/>
              <a:t>Part 1 – The Life of George Orwell</a:t>
            </a:r>
            <a:endParaRPr lang="en-US" sz="2400" b="1" dirty="0"/>
          </a:p>
        </p:txBody>
      </p:sp>
      <p:sp>
        <p:nvSpPr>
          <p:cNvPr id="8" name="Rounded Rectangle 7"/>
          <p:cNvSpPr/>
          <p:nvPr/>
        </p:nvSpPr>
        <p:spPr>
          <a:xfrm>
            <a:off x="2293166" y="4426330"/>
            <a:ext cx="2134409" cy="1468750"/>
          </a:xfrm>
          <a:prstGeom prst="roundRect">
            <a:avLst>
              <a:gd name="adj" fmla="val 9461"/>
            </a:avLst>
          </a:prstGeom>
          <a:solidFill>
            <a:srgbClr val="FFFFFF"/>
          </a:solid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293166" y="4721696"/>
            <a:ext cx="2134409" cy="830997"/>
          </a:xfrm>
          <a:prstGeom prst="rect">
            <a:avLst/>
          </a:prstGeom>
          <a:noFill/>
        </p:spPr>
        <p:txBody>
          <a:bodyPr wrap="square" rtlCol="0">
            <a:spAutoFit/>
          </a:bodyPr>
          <a:lstStyle/>
          <a:p>
            <a:pPr algn="ctr"/>
            <a:r>
              <a:rPr lang="en-US" sz="2400" b="1" dirty="0" smtClean="0"/>
              <a:t>Part 3 – Animal Farm</a:t>
            </a:r>
            <a:endParaRPr lang="en-US" sz="2400" b="1" dirty="0"/>
          </a:p>
        </p:txBody>
      </p:sp>
      <p:sp>
        <p:nvSpPr>
          <p:cNvPr id="10" name="Rounded Rectangle 9"/>
          <p:cNvSpPr/>
          <p:nvPr/>
        </p:nvSpPr>
        <p:spPr>
          <a:xfrm>
            <a:off x="2293166" y="2816215"/>
            <a:ext cx="2134409" cy="1468750"/>
          </a:xfrm>
          <a:prstGeom prst="roundRect">
            <a:avLst>
              <a:gd name="adj" fmla="val 9461"/>
            </a:avLst>
          </a:prstGeom>
          <a:solidFill>
            <a:srgbClr val="FFFFFF"/>
          </a:solid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2293166" y="2935169"/>
            <a:ext cx="2134409" cy="1200328"/>
          </a:xfrm>
          <a:prstGeom prst="rect">
            <a:avLst/>
          </a:prstGeom>
          <a:noFill/>
        </p:spPr>
        <p:txBody>
          <a:bodyPr wrap="square" rtlCol="0">
            <a:spAutoFit/>
          </a:bodyPr>
          <a:lstStyle/>
          <a:p>
            <a:pPr algn="ctr"/>
            <a:r>
              <a:rPr lang="en-US" sz="2400" b="1" dirty="0" smtClean="0"/>
              <a:t>Part 2 – A Short History of Russia</a:t>
            </a:r>
            <a:endParaRPr lang="en-US" sz="2400" b="1" dirty="0"/>
          </a:p>
        </p:txBody>
      </p:sp>
      <p:pic>
        <p:nvPicPr>
          <p:cNvPr id="12" name="Picture 11"/>
          <p:cNvPicPr>
            <a:picLocks noChangeAspect="1"/>
          </p:cNvPicPr>
          <p:nvPr/>
        </p:nvPicPr>
        <p:blipFill>
          <a:blip r:embed="rId3"/>
          <a:stretch>
            <a:fillRect/>
          </a:stretch>
        </p:blipFill>
        <p:spPr>
          <a:xfrm>
            <a:off x="206375" y="2816215"/>
            <a:ext cx="1963313" cy="1468750"/>
          </a:xfrm>
          <a:prstGeom prst="roundRect">
            <a:avLst>
              <a:gd name="adj" fmla="val 7706"/>
            </a:avLst>
          </a:prstGeom>
          <a:ln w="38100" cmpd="sng">
            <a:solidFill>
              <a:srgbClr val="0000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12"/>
          <p:cNvPicPr>
            <a:picLocks noChangeAspect="1"/>
          </p:cNvPicPr>
          <p:nvPr/>
        </p:nvPicPr>
        <p:blipFill>
          <a:blip r:embed="rId4"/>
          <a:stretch>
            <a:fillRect/>
          </a:stretch>
        </p:blipFill>
        <p:spPr>
          <a:xfrm>
            <a:off x="206375" y="4426331"/>
            <a:ext cx="1963313" cy="1468750"/>
          </a:xfrm>
          <a:prstGeom prst="roundRect">
            <a:avLst>
              <a:gd name="adj" fmla="val 8260"/>
            </a:avLst>
          </a:prstGeom>
          <a:ln w="38100" cmpd="sng">
            <a:solidFill>
              <a:srgbClr val="0000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Rounded Rectangle 13"/>
          <p:cNvSpPr/>
          <p:nvPr/>
        </p:nvSpPr>
        <p:spPr>
          <a:xfrm>
            <a:off x="4587765" y="1195065"/>
            <a:ext cx="4349859" cy="4700016"/>
          </a:xfrm>
          <a:prstGeom prst="roundRect">
            <a:avLst>
              <a:gd name="adj" fmla="val 4501"/>
            </a:avLst>
          </a:prstGeom>
          <a:solidFill>
            <a:srgbClr val="FFFFFF"/>
          </a:solid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4587765" y="1195065"/>
            <a:ext cx="4349860" cy="4539704"/>
          </a:xfrm>
          <a:prstGeom prst="rect">
            <a:avLst/>
          </a:prstGeom>
          <a:noFill/>
        </p:spPr>
        <p:txBody>
          <a:bodyPr wrap="square" rtlCol="0">
            <a:spAutoFit/>
          </a:bodyPr>
          <a:lstStyle/>
          <a:p>
            <a:pPr algn="ctr"/>
            <a:r>
              <a:rPr lang="en-US" sz="1700" b="1" dirty="0" smtClean="0"/>
              <a:t>Part 1</a:t>
            </a:r>
          </a:p>
          <a:p>
            <a:pPr algn="ctr"/>
            <a:endParaRPr lang="en-US" sz="1700" dirty="0" smtClean="0"/>
          </a:p>
          <a:p>
            <a:pPr algn="ctr"/>
            <a:r>
              <a:rPr lang="en-US" sz="1700" dirty="0" smtClean="0"/>
              <a:t>Students read about the life of George Orwell to gain some insight into what motivated him to write the novel Animal Farm.</a:t>
            </a:r>
          </a:p>
          <a:p>
            <a:pPr algn="ctr"/>
            <a:endParaRPr lang="en-US" sz="1700" dirty="0"/>
          </a:p>
          <a:p>
            <a:pPr algn="ctr"/>
            <a:r>
              <a:rPr lang="en-US" sz="1700" b="1" dirty="0" smtClean="0"/>
              <a:t>Part 2</a:t>
            </a:r>
          </a:p>
          <a:p>
            <a:pPr algn="ctr"/>
            <a:endParaRPr lang="en-US" sz="1700" dirty="0"/>
          </a:p>
          <a:p>
            <a:pPr algn="ctr"/>
            <a:r>
              <a:rPr lang="en-US" sz="1700" dirty="0" smtClean="0"/>
              <a:t>Students read about the history of Russia under the rule of the Tsarist and Communist Regimes.</a:t>
            </a:r>
          </a:p>
          <a:p>
            <a:pPr algn="ctr"/>
            <a:endParaRPr lang="en-US" sz="1700" dirty="0"/>
          </a:p>
          <a:p>
            <a:pPr algn="ctr"/>
            <a:r>
              <a:rPr lang="en-US" sz="1700" b="1" dirty="0" smtClean="0"/>
              <a:t>Part 3</a:t>
            </a:r>
          </a:p>
          <a:p>
            <a:pPr algn="ctr"/>
            <a:endParaRPr lang="en-US" sz="1700" dirty="0"/>
          </a:p>
          <a:p>
            <a:pPr algn="ctr"/>
            <a:r>
              <a:rPr lang="en-US" sz="1700" dirty="0" smtClean="0"/>
              <a:t>Students read and analyze the novel chapter by chapter with the aid of a variety of graphic organizers and worksheets.</a:t>
            </a:r>
            <a:endParaRPr lang="en-US" sz="1700" dirty="0"/>
          </a:p>
        </p:txBody>
      </p:sp>
      <p:sp>
        <p:nvSpPr>
          <p:cNvPr id="16" name="Rounded Rectangle 15"/>
          <p:cNvSpPr/>
          <p:nvPr/>
        </p:nvSpPr>
        <p:spPr>
          <a:xfrm>
            <a:off x="158757" y="6050917"/>
            <a:ext cx="8778867" cy="666744"/>
          </a:xfrm>
          <a:prstGeom prst="roundRect">
            <a:avLst>
              <a:gd name="adj" fmla="val 9461"/>
            </a:avLst>
          </a:prstGeom>
          <a:ln w="38100" cmpd="sng">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7" name="TextBox 16"/>
          <p:cNvSpPr txBox="1"/>
          <p:nvPr/>
        </p:nvSpPr>
        <p:spPr>
          <a:xfrm>
            <a:off x="206375" y="6050917"/>
            <a:ext cx="8731249" cy="646331"/>
          </a:xfrm>
          <a:prstGeom prst="rect">
            <a:avLst/>
          </a:prstGeom>
          <a:noFill/>
        </p:spPr>
        <p:txBody>
          <a:bodyPr wrap="square" rtlCol="0">
            <a:spAutoFit/>
          </a:bodyPr>
          <a:lstStyle/>
          <a:p>
            <a:pPr algn="ctr"/>
            <a:r>
              <a:rPr lang="en-US" b="1" dirty="0" smtClean="0"/>
              <a:t>Along with the worksheets I’ve produced an extensive PowerPoint presentation to help guide students through the material also included in the file.</a:t>
            </a:r>
            <a:endParaRPr lang="en-US" b="1" dirty="0"/>
          </a:p>
        </p:txBody>
      </p:sp>
    </p:spTree>
    <p:extLst>
      <p:ext uri="{BB962C8B-B14F-4D97-AF65-F5344CB8AC3E}">
        <p14:creationId xmlns:p14="http://schemas.microsoft.com/office/powerpoint/2010/main" val="20914449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 Write</a:t>
            </a:r>
            <a:endParaRPr lang="en-US" dirty="0"/>
          </a:p>
        </p:txBody>
      </p:sp>
      <p:sp>
        <p:nvSpPr>
          <p:cNvPr id="3" name="Content Placeholder 2"/>
          <p:cNvSpPr>
            <a:spLocks noGrp="1"/>
          </p:cNvSpPr>
          <p:nvPr>
            <p:ph idx="1"/>
          </p:nvPr>
        </p:nvSpPr>
        <p:spPr/>
        <p:txBody>
          <a:bodyPr>
            <a:normAutofit fontScale="92500" lnSpcReduction="20000"/>
          </a:bodyPr>
          <a:lstStyle/>
          <a:p>
            <a:r>
              <a:rPr lang="en-US" sz="3600" dirty="0" smtClean="0"/>
              <a:t>5 Minutes</a:t>
            </a:r>
          </a:p>
          <a:p>
            <a:r>
              <a:rPr lang="en-US" sz="3600" dirty="0" smtClean="0"/>
              <a:t>Write </a:t>
            </a:r>
            <a:r>
              <a:rPr lang="en-US" sz="3600" dirty="0"/>
              <a:t>a description of your perfect high school.  Consider what the building(s) would look like, the bell schedule, the classes offered, the length of classes, grading procedures, electives, lunch, clubs, sports, </a:t>
            </a:r>
            <a:r>
              <a:rPr lang="en-US" sz="3600" dirty="0" smtClean="0"/>
              <a:t>etc.</a:t>
            </a:r>
          </a:p>
          <a:p>
            <a:r>
              <a:rPr lang="en-US" sz="3600" dirty="0" smtClean="0"/>
              <a:t>In </a:t>
            </a:r>
            <a:r>
              <a:rPr lang="en-US" sz="3600" dirty="0"/>
              <a:t>this high school, everyone is equal.</a:t>
            </a:r>
          </a:p>
          <a:p>
            <a:endParaRPr lang="en-US" dirty="0"/>
          </a:p>
          <a:p>
            <a:endParaRPr lang="en-US" dirty="0"/>
          </a:p>
        </p:txBody>
      </p:sp>
    </p:spTree>
    <p:extLst>
      <p:ext uri="{BB962C8B-B14F-4D97-AF65-F5344CB8AC3E}">
        <p14:creationId xmlns:p14="http://schemas.microsoft.com/office/powerpoint/2010/main" val="1055849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 out</a:t>
            </a:r>
            <a:endParaRPr lang="en-US" dirty="0"/>
          </a:p>
        </p:txBody>
      </p:sp>
      <p:sp>
        <p:nvSpPr>
          <p:cNvPr id="3" name="Content Placeholder 2"/>
          <p:cNvSpPr>
            <a:spLocks noGrp="1"/>
          </p:cNvSpPr>
          <p:nvPr>
            <p:ph idx="1"/>
          </p:nvPr>
        </p:nvSpPr>
        <p:spPr/>
        <p:txBody>
          <a:bodyPr>
            <a:normAutofit/>
          </a:bodyPr>
          <a:lstStyle/>
          <a:p>
            <a:r>
              <a:rPr lang="en-US" sz="3600" dirty="0" smtClean="0"/>
              <a:t>Are our ideas similar or different?</a:t>
            </a:r>
            <a:endParaRPr lang="en-US" sz="3600" dirty="0"/>
          </a:p>
        </p:txBody>
      </p:sp>
    </p:spTree>
    <p:extLst>
      <p:ext uri="{BB962C8B-B14F-4D97-AF65-F5344CB8AC3E}">
        <p14:creationId xmlns:p14="http://schemas.microsoft.com/office/powerpoint/2010/main" val="35196185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Utopia</a:t>
            </a:r>
            <a:endParaRPr lang="en-US" dirty="0"/>
          </a:p>
        </p:txBody>
      </p:sp>
      <p:sp>
        <p:nvSpPr>
          <p:cNvPr id="3" name="Content Placeholder 2"/>
          <p:cNvSpPr>
            <a:spLocks noGrp="1"/>
          </p:cNvSpPr>
          <p:nvPr>
            <p:ph idx="1"/>
          </p:nvPr>
        </p:nvSpPr>
        <p:spPr/>
        <p:txBody>
          <a:bodyPr>
            <a:normAutofit/>
          </a:bodyPr>
          <a:lstStyle/>
          <a:p>
            <a:r>
              <a:rPr lang="en-US" sz="3600" dirty="0" smtClean="0"/>
              <a:t>“A place of ideal perfection especially in laws, government and social conditions” – </a:t>
            </a:r>
            <a:r>
              <a:rPr lang="en-US" sz="3600" dirty="0" err="1" smtClean="0"/>
              <a:t>Merrian</a:t>
            </a:r>
            <a:r>
              <a:rPr lang="en-US" sz="3600" dirty="0" smtClean="0"/>
              <a:t> Webster Dictionary</a:t>
            </a:r>
          </a:p>
          <a:p>
            <a:r>
              <a:rPr lang="en-US" sz="3600" dirty="0" smtClean="0"/>
              <a:t>Can a world like this exist?</a:t>
            </a:r>
            <a:endParaRPr lang="en-US" sz="3600" dirty="0"/>
          </a:p>
        </p:txBody>
      </p:sp>
    </p:spTree>
    <p:extLst>
      <p:ext uri="{BB962C8B-B14F-4D97-AF65-F5344CB8AC3E}">
        <p14:creationId xmlns:p14="http://schemas.microsoft.com/office/powerpoint/2010/main" val="29322905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Dystopia</a:t>
            </a:r>
            <a:endParaRPr lang="en-US" dirty="0"/>
          </a:p>
        </p:txBody>
      </p:sp>
      <p:sp>
        <p:nvSpPr>
          <p:cNvPr id="3" name="Content Placeholder 2"/>
          <p:cNvSpPr>
            <a:spLocks noGrp="1"/>
          </p:cNvSpPr>
          <p:nvPr>
            <p:ph idx="1"/>
          </p:nvPr>
        </p:nvSpPr>
        <p:spPr/>
        <p:txBody>
          <a:bodyPr>
            <a:normAutofit/>
          </a:bodyPr>
          <a:lstStyle/>
          <a:p>
            <a:r>
              <a:rPr lang="en-US" sz="3600" dirty="0" smtClean="0"/>
              <a:t>“an imaginary place where people lead dehumanized and often fearful lives” – Merriam Webster Dictionary</a:t>
            </a:r>
          </a:p>
          <a:p>
            <a:r>
              <a:rPr lang="en-US" sz="3600" dirty="0" smtClean="0"/>
              <a:t>Dehumanize – “to deprive of human qualities, personality, or spirit” – Merriam Webster Dictionary</a:t>
            </a:r>
            <a:endParaRPr lang="en-US" sz="3600" dirty="0"/>
          </a:p>
        </p:txBody>
      </p:sp>
    </p:spTree>
    <p:extLst>
      <p:ext uri="{BB962C8B-B14F-4D97-AF65-F5344CB8AC3E}">
        <p14:creationId xmlns:p14="http://schemas.microsoft.com/office/powerpoint/2010/main" val="19003263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Animal Farm </a:t>
            </a:r>
            <a:r>
              <a:rPr lang="en-US" dirty="0" smtClean="0"/>
              <a:t/>
            </a:r>
            <a:br>
              <a:rPr lang="en-US" dirty="0" smtClean="0"/>
            </a:br>
            <a:r>
              <a:rPr lang="en-US" dirty="0" smtClean="0"/>
              <a:t>by </a:t>
            </a:r>
            <a:r>
              <a:rPr lang="en-US" dirty="0" smtClean="0"/>
              <a:t>George Orwell</a:t>
            </a:r>
            <a:endParaRPr lang="en-US" dirty="0"/>
          </a:p>
        </p:txBody>
      </p:sp>
      <p:sp>
        <p:nvSpPr>
          <p:cNvPr id="3" name="Content Placeholder 2"/>
          <p:cNvSpPr>
            <a:spLocks noGrp="1"/>
          </p:cNvSpPr>
          <p:nvPr>
            <p:ph idx="1"/>
          </p:nvPr>
        </p:nvSpPr>
        <p:spPr/>
        <p:txBody>
          <a:bodyPr>
            <a:normAutofit/>
          </a:bodyPr>
          <a:lstStyle/>
          <a:p>
            <a:r>
              <a:rPr lang="en-US" sz="3600" i="1" dirty="0"/>
              <a:t>Animal Farm</a:t>
            </a:r>
            <a:r>
              <a:rPr lang="en-US" sz="3600" dirty="0"/>
              <a:t> is a dystopian novel.  It will follow the animals on Manor Farm through their journey to take it over.</a:t>
            </a:r>
            <a:r>
              <a:rPr lang="en-US" sz="3600" dirty="0" smtClean="0">
                <a:effectLst/>
              </a:rPr>
              <a:t> </a:t>
            </a:r>
            <a:endParaRPr lang="en-US" sz="3600" dirty="0"/>
          </a:p>
        </p:txBody>
      </p:sp>
    </p:spTree>
    <p:extLst>
      <p:ext uri="{BB962C8B-B14F-4D97-AF65-F5344CB8AC3E}">
        <p14:creationId xmlns:p14="http://schemas.microsoft.com/office/powerpoint/2010/main" val="28647526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pic>
        <p:nvPicPr>
          <p:cNvPr id="3" name="Picture 2"/>
          <p:cNvPicPr>
            <a:picLocks noChangeAspect="1"/>
          </p:cNvPicPr>
          <p:nvPr/>
        </p:nvPicPr>
        <p:blipFill>
          <a:blip r:embed="rId3"/>
          <a:stretch>
            <a:fillRect/>
          </a:stretch>
        </p:blipFill>
        <p:spPr>
          <a:xfrm>
            <a:off x="193337" y="133692"/>
            <a:ext cx="2647193" cy="3511640"/>
          </a:xfrm>
          <a:prstGeom prst="roundRect">
            <a:avLst>
              <a:gd name="adj" fmla="val 6324"/>
            </a:avLst>
          </a:prstGeom>
          <a:ln w="38100" cmpd="sng">
            <a:solidFill>
              <a:srgbClr val="0000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Rectangle 3"/>
          <p:cNvSpPr/>
          <p:nvPr/>
        </p:nvSpPr>
        <p:spPr>
          <a:xfrm>
            <a:off x="3054613" y="132688"/>
            <a:ext cx="5884701" cy="584776"/>
          </a:xfrm>
          <a:prstGeom prst="rect">
            <a:avLst/>
          </a:prstGeom>
          <a:ln w="38100" cmpd="sng">
            <a:solidFill>
              <a:srgbClr val="000000"/>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3200" b="1" dirty="0" smtClean="0"/>
              <a:t>GEORGE ORWELL</a:t>
            </a:r>
            <a:endParaRPr lang="en-US" sz="3200" b="1" dirty="0"/>
          </a:p>
        </p:txBody>
      </p:sp>
      <p:sp>
        <p:nvSpPr>
          <p:cNvPr id="5" name="TextBox 4"/>
          <p:cNvSpPr txBox="1"/>
          <p:nvPr/>
        </p:nvSpPr>
        <p:spPr>
          <a:xfrm>
            <a:off x="3054613" y="852288"/>
            <a:ext cx="5884701" cy="589392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300" dirty="0" smtClean="0"/>
              <a:t>George Orwell, real name Eric Arthur Blair, was born in India in 1903 where his father worked for the Indian Civil Service.  He was educated at one of the most prestigious schools in England, Eton, and then joined the Indian Imperial Police in the colony of Burma.</a:t>
            </a:r>
          </a:p>
          <a:p>
            <a:endParaRPr lang="en-US" sz="1300" dirty="0"/>
          </a:p>
          <a:p>
            <a:r>
              <a:rPr lang="en-US" sz="1300" dirty="0" smtClean="0"/>
              <a:t>In 1927 Orwell returned to England with the goal of becoming a professional writer.  He began investigating the lives of the poor in both London and Paris resulting in his first book - Down and Out in Paris and London - which was published in 1933.  In 1936 he published another book – The Road to </a:t>
            </a:r>
            <a:r>
              <a:rPr lang="en-US" sz="1300" dirty="0" err="1" smtClean="0"/>
              <a:t>Wigan</a:t>
            </a:r>
            <a:r>
              <a:rPr lang="en-US" sz="1300" dirty="0" smtClean="0"/>
              <a:t> Pier – which explored the suffering of ordinary people during the Great Depression.</a:t>
            </a:r>
          </a:p>
          <a:p>
            <a:endParaRPr lang="en-US" sz="1300" dirty="0"/>
          </a:p>
          <a:p>
            <a:r>
              <a:rPr lang="en-US" sz="1300" dirty="0" smtClean="0"/>
              <a:t>In December of 1936 Orwell travelled to Spain where he intended to report on the Civil War between the Fascist Nationalists of General Franco and the Communist/Socialist Republican government.  In Spain Orwell witnessed the bitter infighting between Communist forces loyal to Trotsky and those loyal to Stalin and the Soviet Union.  Many volunteers, including Orwell, were accused by Stalinist forces of being secretly in league with the Fascists.  Although Orwell managed to escape many others were executed.</a:t>
            </a:r>
          </a:p>
          <a:p>
            <a:endParaRPr lang="en-US" sz="1300" dirty="0"/>
          </a:p>
          <a:p>
            <a:r>
              <a:rPr lang="en-US" sz="1300" dirty="0" smtClean="0"/>
              <a:t>During World War Two Orwell worked for the British government producing propaganda.  The war saw a huge rise in the popularity of Stalin’s Soviet Union which was portrayed as being engaged in a heroic struggle against Fascism.  Many people in Western Europe joined Communist Parties which were directly or indirectly controlled by the Soviet Union.  Alarmed at this Orwell wrote and published Animal Farm as a warning against the type of Communism practiced by Stalin.</a:t>
            </a:r>
          </a:p>
          <a:p>
            <a:endParaRPr lang="en-US" sz="1300" dirty="0"/>
          </a:p>
          <a:p>
            <a:r>
              <a:rPr lang="en-US" sz="1300" dirty="0" smtClean="0"/>
              <a:t>After the war Orwell was increasingly in a state of poor health.  In 1949 he published his last major work – 1984 – which warned about the dangers of totalitarian states and how they could manipulate and control the people.</a:t>
            </a:r>
          </a:p>
        </p:txBody>
      </p:sp>
      <p:pic>
        <p:nvPicPr>
          <p:cNvPr id="6" name="Picture 5"/>
          <p:cNvPicPr>
            <a:picLocks noChangeAspect="1"/>
          </p:cNvPicPr>
          <p:nvPr/>
        </p:nvPicPr>
        <p:blipFill>
          <a:blip r:embed="rId4"/>
          <a:stretch>
            <a:fillRect/>
          </a:stretch>
        </p:blipFill>
        <p:spPr>
          <a:xfrm>
            <a:off x="193336" y="3840631"/>
            <a:ext cx="2647193" cy="2905580"/>
          </a:xfrm>
          <a:prstGeom prst="roundRect">
            <a:avLst>
              <a:gd name="adj" fmla="val 8666"/>
            </a:avLst>
          </a:prstGeom>
          <a:ln w="38100" cmpd="sng">
            <a:solidFill>
              <a:srgbClr val="0000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047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3478" y="123488"/>
            <a:ext cx="8890429" cy="7063473"/>
          </a:xfrm>
          <a:prstGeom prst="rect">
            <a:avLst/>
          </a:prstGeom>
          <a:noFill/>
        </p:spPr>
        <p:txBody>
          <a:bodyPr wrap="square" rtlCol="0">
            <a:spAutoFit/>
          </a:bodyPr>
          <a:lstStyle/>
          <a:p>
            <a:r>
              <a:rPr lang="en-US" dirty="0" smtClean="0"/>
              <a:t>1. Why might George Orwell not have had much knowledge about the lives of ordinary people as a young boy and young man?</a:t>
            </a:r>
          </a:p>
          <a:p>
            <a:endParaRPr lang="en-US" sz="700" dirty="0" smtClean="0"/>
          </a:p>
          <a:p>
            <a:r>
              <a:rPr lang="en-US" dirty="0" smtClean="0"/>
              <a:t>____________________________________________________________________________________________________________________________________________________________________________________________________________________________________</a:t>
            </a:r>
          </a:p>
          <a:p>
            <a:endParaRPr lang="en-US" dirty="0"/>
          </a:p>
          <a:p>
            <a:r>
              <a:rPr lang="en-US" dirty="0" smtClean="0"/>
              <a:t>2. In what ways do you think a person could gain more knowledge about the lives of poor people?</a:t>
            </a:r>
          </a:p>
          <a:p>
            <a:endParaRPr lang="en-US" sz="700" dirty="0"/>
          </a:p>
          <a:p>
            <a:r>
              <a:rPr lang="en-US" dirty="0"/>
              <a:t>____________________________________________________________________________________________________________________________________________________________________________________________________________________________________</a:t>
            </a:r>
          </a:p>
          <a:p>
            <a:r>
              <a:rPr lang="en-US" dirty="0" smtClean="0"/>
              <a:t>____________________________________________________________________________</a:t>
            </a:r>
          </a:p>
          <a:p>
            <a:endParaRPr lang="en-US" dirty="0"/>
          </a:p>
          <a:p>
            <a:r>
              <a:rPr lang="en-US" dirty="0" smtClean="0"/>
              <a:t>3. Why, according to the text, did Orwell become opposed to Stalinism?</a:t>
            </a:r>
          </a:p>
          <a:p>
            <a:endParaRPr lang="en-US" sz="700" dirty="0"/>
          </a:p>
          <a:p>
            <a:r>
              <a:rPr lang="en-US" dirty="0"/>
              <a:t>____________________________________________________________________________________________________________________________________________________________________________________________________________________________________</a:t>
            </a:r>
          </a:p>
          <a:p>
            <a:endParaRPr lang="en-US" dirty="0" smtClean="0"/>
          </a:p>
          <a:p>
            <a:r>
              <a:rPr lang="en-US" dirty="0" smtClean="0"/>
              <a:t>4. Why did Orwell decide to write Animal Farm?</a:t>
            </a:r>
          </a:p>
          <a:p>
            <a:endParaRPr lang="en-US" sz="700" dirty="0"/>
          </a:p>
          <a:p>
            <a:r>
              <a:rPr lang="en-US" dirty="0"/>
              <a:t>____________________________________________________________________________________________________________________________________________________________________________________________________________________________________</a:t>
            </a:r>
          </a:p>
          <a:p>
            <a:endParaRPr lang="en-US" dirty="0"/>
          </a:p>
        </p:txBody>
      </p:sp>
    </p:spTree>
    <p:extLst>
      <p:ext uri="{BB962C8B-B14F-4D97-AF65-F5344CB8AC3E}">
        <p14:creationId xmlns:p14="http://schemas.microsoft.com/office/powerpoint/2010/main" val="10613688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Newsprint.thmx</Template>
  <TotalTime>11</TotalTime>
  <Words>684</Words>
  <Application>Microsoft Macintosh PowerPoint</Application>
  <PresentationFormat>On-screen Show (4:3)</PresentationFormat>
  <Paragraphs>56</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NewsPrint</vt:lpstr>
      <vt:lpstr>PowerPoint Presentation</vt:lpstr>
      <vt:lpstr>Free Write</vt:lpstr>
      <vt:lpstr>Share out</vt:lpstr>
      <vt:lpstr>Utopia</vt:lpstr>
      <vt:lpstr>Dystopia</vt:lpstr>
      <vt:lpstr>Animal Farm  by George Orwell</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Brittany Marciano</dc:creator>
  <cp:lastModifiedBy>Brittany Marciano</cp:lastModifiedBy>
  <cp:revision>3</cp:revision>
  <dcterms:created xsi:type="dcterms:W3CDTF">2015-02-11T03:56:09Z</dcterms:created>
  <dcterms:modified xsi:type="dcterms:W3CDTF">2015-02-11T13:44:31Z</dcterms:modified>
</cp:coreProperties>
</file>