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2"/>
  </p:notesMasterIdLst>
  <p:sldIdLst>
    <p:sldId id="256" r:id="rId2"/>
    <p:sldId id="264" r:id="rId3"/>
    <p:sldId id="258" r:id="rId4"/>
    <p:sldId id="257" r:id="rId5"/>
    <p:sldId id="260" r:id="rId6"/>
    <p:sldId id="263" r:id="rId7"/>
    <p:sldId id="262" r:id="rId8"/>
    <p:sldId id="259" r:id="rId9"/>
    <p:sldId id="266" r:id="rId10"/>
    <p:sldId id="26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944"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FA83A5-27C8-4204-AEAA-57BFE0645A15}" type="datetimeFigureOut">
              <a:rPr lang="en-US" smtClean="0"/>
              <a:pPr/>
              <a:t>10/30/14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CA4D53-5221-48DF-9CF9-515CEC6FA2F2}" type="slidenum">
              <a:rPr lang="en-US" smtClean="0"/>
              <a:pPr/>
              <a:t>‹#›</a:t>
            </a:fld>
            <a:endParaRPr lang="en-US"/>
          </a:p>
        </p:txBody>
      </p:sp>
    </p:spTree>
    <p:extLst>
      <p:ext uri="{BB962C8B-B14F-4D97-AF65-F5344CB8AC3E}">
        <p14:creationId xmlns:p14="http://schemas.microsoft.com/office/powerpoint/2010/main" val="242263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Jules Verne-</a:t>
            </a:r>
            <a:r>
              <a:rPr lang="en-US" baseline="0" dirty="0" smtClean="0"/>
              <a:t> Journey to the Center of the Earth, Twenty-Thousand Leagues Under the Sea, Around the World in Eighty Days</a:t>
            </a:r>
          </a:p>
          <a:p>
            <a:r>
              <a:rPr lang="en-US" baseline="0" dirty="0" smtClean="0"/>
              <a:t>Frank Baum- Wizard of Oz</a:t>
            </a:r>
          </a:p>
          <a:p>
            <a:r>
              <a:rPr lang="en-US" baseline="0" dirty="0" smtClean="0"/>
              <a:t>Edgar Ride Burroughs- Princess of Mars, Tarzan, The Land that Time Forgot</a:t>
            </a:r>
          </a:p>
        </p:txBody>
      </p:sp>
      <p:sp>
        <p:nvSpPr>
          <p:cNvPr id="4" name="Slide Number Placeholder 3"/>
          <p:cNvSpPr>
            <a:spLocks noGrp="1"/>
          </p:cNvSpPr>
          <p:nvPr>
            <p:ph type="sldNum" sz="quarter" idx="10"/>
          </p:nvPr>
        </p:nvSpPr>
        <p:spPr/>
        <p:txBody>
          <a:bodyPr/>
          <a:lstStyle/>
          <a:p>
            <a:fld id="{31CA4D53-5221-48DF-9CF9-515CEC6FA2F2}" type="slidenum">
              <a:rPr lang="en-US" smtClean="0"/>
              <a:pPr/>
              <a:t>4</a:t>
            </a:fld>
            <a:endParaRPr lang="en-US"/>
          </a:p>
        </p:txBody>
      </p:sp>
    </p:spTree>
    <p:extLst>
      <p:ext uri="{BB962C8B-B14F-4D97-AF65-F5344CB8AC3E}">
        <p14:creationId xmlns:p14="http://schemas.microsoft.com/office/powerpoint/2010/main" val="1831952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CA4D53-5221-48DF-9CF9-515CEC6FA2F2}" type="slidenum">
              <a:rPr lang="en-US" smtClean="0"/>
              <a:pPr/>
              <a:t>6</a:t>
            </a:fld>
            <a:endParaRPr lang="en-US"/>
          </a:p>
        </p:txBody>
      </p:sp>
    </p:spTree>
    <p:extLst>
      <p:ext uri="{BB962C8B-B14F-4D97-AF65-F5344CB8AC3E}">
        <p14:creationId xmlns:p14="http://schemas.microsoft.com/office/powerpoint/2010/main" val="3711571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46501AEF-FD5D-4F73-9C3B-7CC2D02F79F2}" type="datetimeFigureOut">
              <a:rPr lang="en-US" smtClean="0"/>
              <a:pPr/>
              <a:t>10/30/14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B7146D-F7E1-409A-A83F-AC6DB674DE81}"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501AEF-FD5D-4F73-9C3B-7CC2D02F79F2}" type="datetimeFigureOut">
              <a:rPr lang="en-US" smtClean="0"/>
              <a:pPr/>
              <a:t>10/30/14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B7146D-F7E1-409A-A83F-AC6DB674DE8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501AEF-FD5D-4F73-9C3B-7CC2D02F79F2}" type="datetimeFigureOut">
              <a:rPr lang="en-US" smtClean="0"/>
              <a:pPr/>
              <a:t>10/30/14</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87B7146D-F7E1-409A-A83F-AC6DB674DE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501AEF-FD5D-4F73-9C3B-7CC2D02F79F2}" type="datetimeFigureOut">
              <a:rPr lang="en-US" smtClean="0"/>
              <a:pPr/>
              <a:t>10/30/14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B7146D-F7E1-409A-A83F-AC6DB674DE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6501AEF-FD5D-4F73-9C3B-7CC2D02F79F2}" type="datetimeFigureOut">
              <a:rPr lang="en-US" smtClean="0"/>
              <a:pPr/>
              <a:t>10/30/14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B7146D-F7E1-409A-A83F-AC6DB674DE8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6501AEF-FD5D-4F73-9C3B-7CC2D02F79F2}" type="datetimeFigureOut">
              <a:rPr lang="en-US" smtClean="0"/>
              <a:pPr/>
              <a:t>10/30/14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B7146D-F7E1-409A-A83F-AC6DB674DE8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6501AEF-FD5D-4F73-9C3B-7CC2D02F79F2}" type="datetimeFigureOut">
              <a:rPr lang="en-US" smtClean="0"/>
              <a:pPr/>
              <a:t>10/30/14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B7146D-F7E1-409A-A83F-AC6DB674DE8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6501AEF-FD5D-4F73-9C3B-7CC2D02F79F2}" type="datetimeFigureOut">
              <a:rPr lang="en-US" smtClean="0"/>
              <a:pPr/>
              <a:t>10/30/14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B7146D-F7E1-409A-A83F-AC6DB674DE8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501AEF-FD5D-4F73-9C3B-7CC2D02F79F2}" type="datetimeFigureOut">
              <a:rPr lang="en-US" smtClean="0"/>
              <a:pPr/>
              <a:t>10/30/14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B7146D-F7E1-409A-A83F-AC6DB674DE8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6501AEF-FD5D-4F73-9C3B-7CC2D02F79F2}" type="datetimeFigureOut">
              <a:rPr lang="en-US" smtClean="0"/>
              <a:pPr/>
              <a:t>10/30/14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B7146D-F7E1-409A-A83F-AC6DB674DE81}"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46501AEF-FD5D-4F73-9C3B-7CC2D02F79F2}" type="datetimeFigureOut">
              <a:rPr lang="en-US" smtClean="0"/>
              <a:pPr/>
              <a:t>10/30/14</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87B7146D-F7E1-409A-A83F-AC6DB674DE8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46501AEF-FD5D-4F73-9C3B-7CC2D02F79F2}" type="datetimeFigureOut">
              <a:rPr lang="en-US" smtClean="0"/>
              <a:pPr/>
              <a:t>10/30/14</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87B7146D-F7E1-409A-A83F-AC6DB674DE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hyperlink" Target="http://www.biography.com/" TargetMode="External"/><Relationship Id="rId4" Type="http://schemas.openxmlformats.org/officeDocument/2006/relationships/hyperlink" Target="http://www.history.com/" TargetMode="External"/><Relationship Id="rId1" Type="http://schemas.openxmlformats.org/officeDocument/2006/relationships/slideLayout" Target="../slideLayouts/slideLayout2.xml"/><Relationship Id="rId2" Type="http://schemas.openxmlformats.org/officeDocument/2006/relationships/hyperlink" Target="http://www.raybradbury.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hyperlink" Target="http://www.youtube.com/watch?v=E2vR5rs4GHQ" TargetMode="External"/><Relationship Id="rId1" Type="http://schemas.openxmlformats.org/officeDocument/2006/relationships/video" Target="http://www.youtube.com/v/E2vR5rs4GHQ?version=3&amp;hl=en_US&amp;rel=0" TargetMode="Externa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hyperlink" Target="http://www.youtube.com/watch?v=EzD0YtbViCs" TargetMode="External"/><Relationship Id="rId1" Type="http://schemas.openxmlformats.org/officeDocument/2006/relationships/video" Target="http://www.youtube.com/v/EzD0YtbViCs?version=3&amp;hl=en_US&amp;rel=0" TargetMode="Externa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8200" y="5585405"/>
            <a:ext cx="4495800" cy="967795"/>
          </a:xfrm>
        </p:spPr>
        <p:txBody>
          <a:bodyPr/>
          <a:lstStyle/>
          <a:p>
            <a:r>
              <a:rPr lang="en-US" dirty="0" smtClean="0">
                <a:solidFill>
                  <a:schemeClr val="bg1"/>
                </a:solidFill>
              </a:rPr>
              <a:t>Ray Bradbury.</a:t>
            </a:r>
            <a:endParaRPr lang="en-US" dirty="0">
              <a:solidFill>
                <a:schemeClr val="bg1"/>
              </a:solidFill>
            </a:endParaRPr>
          </a:p>
        </p:txBody>
      </p:sp>
      <p:sp>
        <p:nvSpPr>
          <p:cNvPr id="3" name="Subtitle 2"/>
          <p:cNvSpPr>
            <a:spLocks noGrp="1"/>
          </p:cNvSpPr>
          <p:nvPr>
            <p:ph type="subTitle" idx="1"/>
          </p:nvPr>
        </p:nvSpPr>
        <p:spPr>
          <a:xfrm>
            <a:off x="4419600" y="685800"/>
            <a:ext cx="3733800" cy="2743200"/>
          </a:xfrm>
        </p:spPr>
        <p:txBody>
          <a:bodyPr>
            <a:normAutofit/>
          </a:bodyPr>
          <a:lstStyle/>
          <a:p>
            <a:r>
              <a:rPr lang="en-US" sz="2400" dirty="0">
                <a:solidFill>
                  <a:schemeClr val="accent6">
                    <a:lumMod val="40000"/>
                    <a:lumOff val="60000"/>
                  </a:schemeClr>
                </a:solidFill>
              </a:rPr>
              <a:t>N</a:t>
            </a:r>
            <a:r>
              <a:rPr lang="en-US" sz="2400" dirty="0" smtClean="0">
                <a:solidFill>
                  <a:schemeClr val="accent6">
                    <a:lumMod val="40000"/>
                    <a:lumOff val="60000"/>
                  </a:schemeClr>
                </a:solidFill>
              </a:rPr>
              <a:t>ovelist</a:t>
            </a:r>
          </a:p>
          <a:p>
            <a:r>
              <a:rPr lang="en-US" sz="2400" dirty="0" smtClean="0">
                <a:solidFill>
                  <a:schemeClr val="accent6">
                    <a:lumMod val="40000"/>
                    <a:lumOff val="60000"/>
                  </a:schemeClr>
                </a:solidFill>
              </a:rPr>
              <a:t>Short </a:t>
            </a:r>
            <a:r>
              <a:rPr lang="en-US" sz="2400" dirty="0">
                <a:solidFill>
                  <a:schemeClr val="accent6">
                    <a:lumMod val="40000"/>
                    <a:lumOff val="60000"/>
                  </a:schemeClr>
                </a:solidFill>
              </a:rPr>
              <a:t>S</a:t>
            </a:r>
            <a:r>
              <a:rPr lang="en-US" sz="2400" dirty="0" smtClean="0">
                <a:solidFill>
                  <a:schemeClr val="accent6">
                    <a:lumMod val="40000"/>
                    <a:lumOff val="60000"/>
                  </a:schemeClr>
                </a:solidFill>
              </a:rPr>
              <a:t>tory Writer</a:t>
            </a:r>
          </a:p>
          <a:p>
            <a:r>
              <a:rPr lang="en-US" sz="2400" dirty="0" smtClean="0">
                <a:solidFill>
                  <a:schemeClr val="accent6">
                    <a:lumMod val="40000"/>
                    <a:lumOff val="60000"/>
                  </a:schemeClr>
                </a:solidFill>
              </a:rPr>
              <a:t>Essayist</a:t>
            </a:r>
          </a:p>
          <a:p>
            <a:r>
              <a:rPr lang="en-US" sz="2400" dirty="0" smtClean="0">
                <a:solidFill>
                  <a:schemeClr val="accent6">
                    <a:lumMod val="40000"/>
                    <a:lumOff val="60000"/>
                  </a:schemeClr>
                </a:solidFill>
              </a:rPr>
              <a:t>Playwright</a:t>
            </a:r>
          </a:p>
          <a:p>
            <a:r>
              <a:rPr lang="en-US" sz="2400" dirty="0" smtClean="0">
                <a:solidFill>
                  <a:schemeClr val="accent6">
                    <a:lumMod val="40000"/>
                    <a:lumOff val="60000"/>
                  </a:schemeClr>
                </a:solidFill>
              </a:rPr>
              <a:t>Screenwriter</a:t>
            </a:r>
          </a:p>
          <a:p>
            <a:r>
              <a:rPr lang="en-US" sz="2400" dirty="0">
                <a:solidFill>
                  <a:schemeClr val="accent6">
                    <a:lumMod val="40000"/>
                    <a:lumOff val="60000"/>
                  </a:schemeClr>
                </a:solidFill>
              </a:rPr>
              <a:t>P</a:t>
            </a:r>
            <a:r>
              <a:rPr lang="en-US" sz="2400" dirty="0" smtClean="0">
                <a:solidFill>
                  <a:schemeClr val="accent6">
                    <a:lumMod val="40000"/>
                    <a:lumOff val="60000"/>
                  </a:schemeClr>
                </a:solidFill>
              </a:rPr>
              <a:t>oet</a:t>
            </a:r>
            <a:endParaRPr lang="en-US" sz="2400" dirty="0">
              <a:solidFill>
                <a:schemeClr val="accent6">
                  <a:lumMod val="40000"/>
                  <a:lumOff val="60000"/>
                </a:schemeClr>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 y="304800"/>
            <a:ext cx="3805015" cy="3988060"/>
          </a:xfrm>
          <a:prstGeom prst="rect">
            <a:avLst/>
          </a:prstGeom>
        </p:spPr>
      </p:pic>
    </p:spTree>
    <p:extLst>
      <p:ext uri="{BB962C8B-B14F-4D97-AF65-F5344CB8AC3E}">
        <p14:creationId xmlns:p14="http://schemas.microsoft.com/office/powerpoint/2010/main" val="219737055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dirty="0" smtClean="0">
                <a:hlinkClick r:id="rId2"/>
              </a:rPr>
              <a:t>www.raybradbury.com</a:t>
            </a:r>
            <a:endParaRPr lang="en-US" dirty="0" smtClean="0"/>
          </a:p>
          <a:p>
            <a:r>
              <a:rPr lang="en-US" dirty="0" smtClean="0">
                <a:hlinkClick r:id="rId3"/>
              </a:rPr>
              <a:t>www.biography.com</a:t>
            </a:r>
            <a:endParaRPr lang="en-US" dirty="0" smtClean="0"/>
          </a:p>
          <a:p>
            <a:r>
              <a:rPr lang="en-US" dirty="0" smtClean="0">
                <a:hlinkClick r:id="rId4"/>
              </a:rPr>
              <a:t>www.history.com</a:t>
            </a:r>
            <a:endParaRPr lang="en-US" dirty="0" smtClean="0"/>
          </a:p>
          <a:p>
            <a:endParaRPr lang="en-US" dirty="0" smtClean="0"/>
          </a:p>
          <a:p>
            <a:endParaRPr lang="en-US" dirty="0"/>
          </a:p>
        </p:txBody>
      </p:sp>
    </p:spTree>
    <p:extLst>
      <p:ext uri="{BB962C8B-B14F-4D97-AF65-F5344CB8AC3E}">
        <p14:creationId xmlns:p14="http://schemas.microsoft.com/office/powerpoint/2010/main" val="403965618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Ray Bradbury</a:t>
            </a:r>
            <a:endParaRPr lang="en-US" dirty="0"/>
          </a:p>
        </p:txBody>
      </p:sp>
      <p:sp>
        <p:nvSpPr>
          <p:cNvPr id="3" name="Content Placeholder 2"/>
          <p:cNvSpPr>
            <a:spLocks noGrp="1"/>
          </p:cNvSpPr>
          <p:nvPr>
            <p:ph idx="1"/>
          </p:nvPr>
        </p:nvSpPr>
        <p:spPr/>
        <p:txBody>
          <a:bodyPr/>
          <a:lstStyle/>
          <a:p>
            <a:pPr marL="118872" indent="0">
              <a:buNone/>
            </a:pPr>
            <a:r>
              <a:rPr lang="en-US" dirty="0" smtClean="0"/>
              <a:t>“I decided . . . that </a:t>
            </a:r>
            <a:r>
              <a:rPr lang="en-US" dirty="0"/>
              <a:t>I wanted to grow up to become a magician. That's just about what happened, isn't it? People call me a science fiction writer, but I don't think that's quite true. I think that I'm a magician who is capable of making things appear and disappear right in front of you and you don't know how it happened</a:t>
            </a:r>
            <a:r>
              <a:rPr lang="en-US" dirty="0" smtClean="0"/>
              <a:t>.”</a:t>
            </a:r>
            <a:endParaRPr lang="en-US" dirty="0"/>
          </a:p>
        </p:txBody>
      </p:sp>
    </p:spTree>
    <p:extLst>
      <p:ext uri="{BB962C8B-B14F-4D97-AF65-F5344CB8AC3E}">
        <p14:creationId xmlns:p14="http://schemas.microsoft.com/office/powerpoint/2010/main" val="10118847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up)">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Mr. Electrico</a:t>
            </a:r>
            <a:endParaRPr lang="en-US" dirty="0"/>
          </a:p>
        </p:txBody>
      </p:sp>
      <p:pic>
        <p:nvPicPr>
          <p:cNvPr id="4" name="E2vR5rs4GHQ?version=3&amp;hl=en_US&amp;rel=0"/>
          <p:cNvPicPr>
            <a:picLocks noGrp="1" noRot="1" noChangeAspect="1"/>
          </p:cNvPicPr>
          <p:nvPr>
            <p:ph idx="1"/>
            <a:quickTimeFile r:link="rId1"/>
          </p:nvPr>
        </p:nvPicPr>
        <p:blipFill>
          <a:blip r:embed="rId3" cstate="print"/>
          <a:stretch>
            <a:fillRect/>
          </a:stretch>
        </p:blipFill>
        <p:spPr>
          <a:xfrm>
            <a:off x="1371600" y="1676400"/>
            <a:ext cx="6400800" cy="4800600"/>
          </a:xfrm>
          <a:prstGeom prst="rect">
            <a:avLst/>
          </a:prstGeom>
        </p:spPr>
      </p:pic>
      <p:sp>
        <p:nvSpPr>
          <p:cNvPr id="7" name="TextBox 6"/>
          <p:cNvSpPr txBox="1"/>
          <p:nvPr/>
        </p:nvSpPr>
        <p:spPr>
          <a:xfrm>
            <a:off x="0" y="6488668"/>
            <a:ext cx="8610600" cy="369332"/>
          </a:xfrm>
          <a:prstGeom prst="rect">
            <a:avLst/>
          </a:prstGeom>
          <a:noFill/>
        </p:spPr>
        <p:txBody>
          <a:bodyPr wrap="square" rtlCol="0">
            <a:spAutoFit/>
          </a:bodyPr>
          <a:lstStyle/>
          <a:p>
            <a:r>
              <a:rPr lang="en-US" dirty="0" smtClean="0">
                <a:solidFill>
                  <a:schemeClr val="bg1"/>
                </a:solidFill>
              </a:rPr>
              <a:t>http://</a:t>
            </a:r>
            <a:r>
              <a:rPr lang="en-US" dirty="0" smtClean="0">
                <a:solidFill>
                  <a:schemeClr val="bg1"/>
                </a:solidFill>
                <a:hlinkClick r:id="rId4"/>
              </a:rPr>
              <a:t>electrico</a:t>
            </a:r>
            <a:endParaRPr lang="en-US" dirty="0">
              <a:solidFill>
                <a:schemeClr val="bg1"/>
              </a:solidFill>
            </a:endParaRPr>
          </a:p>
        </p:txBody>
      </p:sp>
    </p:spTree>
    <p:extLst>
      <p:ext uri="{BB962C8B-B14F-4D97-AF65-F5344CB8AC3E}">
        <p14:creationId xmlns:p14="http://schemas.microsoft.com/office/powerpoint/2010/main" val="4299055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Life</a:t>
            </a:r>
            <a:endParaRPr lang="en-US" dirty="0"/>
          </a:p>
        </p:txBody>
      </p:sp>
      <p:sp>
        <p:nvSpPr>
          <p:cNvPr id="3" name="Content Placeholder 2"/>
          <p:cNvSpPr>
            <a:spLocks noGrp="1"/>
          </p:cNvSpPr>
          <p:nvPr>
            <p:ph idx="1"/>
          </p:nvPr>
        </p:nvSpPr>
        <p:spPr>
          <a:xfrm>
            <a:off x="3314700" y="1600201"/>
            <a:ext cx="5600700" cy="5410199"/>
          </a:xfrm>
        </p:spPr>
        <p:txBody>
          <a:bodyPr>
            <a:normAutofit fontScale="70000" lnSpcReduction="20000"/>
          </a:bodyPr>
          <a:lstStyle/>
          <a:p>
            <a:pPr>
              <a:spcAft>
                <a:spcPts val="500"/>
              </a:spcAft>
            </a:pPr>
            <a:r>
              <a:rPr lang="en-US" dirty="0"/>
              <a:t>Born August 22, 1920 in Waukegan, </a:t>
            </a:r>
            <a:r>
              <a:rPr lang="en-US" dirty="0" smtClean="0"/>
              <a:t>Illinois. </a:t>
            </a:r>
          </a:p>
          <a:p>
            <a:pPr>
              <a:spcAft>
                <a:spcPts val="500"/>
              </a:spcAft>
            </a:pPr>
            <a:r>
              <a:rPr lang="en-US" dirty="0"/>
              <a:t>As a child, he was a huge fan of </a:t>
            </a:r>
            <a:r>
              <a:rPr lang="en-US" dirty="0" smtClean="0"/>
              <a:t>magicians </a:t>
            </a:r>
            <a:r>
              <a:rPr lang="en-US" dirty="0"/>
              <a:t>and a voracious reader of adventure and fantasy fiction—especially L. Frank Baum, Jules </a:t>
            </a:r>
            <a:r>
              <a:rPr lang="en-US" dirty="0" smtClean="0"/>
              <a:t>Verne and </a:t>
            </a:r>
            <a:r>
              <a:rPr lang="en-US" dirty="0"/>
              <a:t>Edgar Rice Burroughs</a:t>
            </a:r>
            <a:r>
              <a:rPr lang="en-US" dirty="0" smtClean="0"/>
              <a:t>.</a:t>
            </a:r>
          </a:p>
          <a:p>
            <a:pPr>
              <a:spcAft>
                <a:spcPts val="500"/>
              </a:spcAft>
            </a:pPr>
            <a:r>
              <a:rPr lang="en-US" dirty="0" smtClean="0"/>
              <a:t>He </a:t>
            </a:r>
            <a:r>
              <a:rPr lang="en-US" dirty="0"/>
              <a:t>d</a:t>
            </a:r>
            <a:r>
              <a:rPr lang="en-US" dirty="0" smtClean="0"/>
              <a:t>ecided </a:t>
            </a:r>
            <a:r>
              <a:rPr lang="en-US" dirty="0"/>
              <a:t>to become a writer at </a:t>
            </a:r>
            <a:r>
              <a:rPr lang="en-US" dirty="0" smtClean="0"/>
              <a:t>age 12.</a:t>
            </a:r>
          </a:p>
          <a:p>
            <a:pPr>
              <a:spcAft>
                <a:spcPts val="500"/>
              </a:spcAft>
            </a:pPr>
            <a:r>
              <a:rPr lang="en-US" dirty="0"/>
              <a:t>After </a:t>
            </a:r>
            <a:r>
              <a:rPr lang="en-US" dirty="0" smtClean="0"/>
              <a:t>graduating </a:t>
            </a:r>
            <a:r>
              <a:rPr lang="en-US" dirty="0"/>
              <a:t>from high school in 1938, Bradbury couldn't afford to go to college, so he went to the local library instead. </a:t>
            </a:r>
            <a:endParaRPr lang="en-US" dirty="0" smtClean="0"/>
          </a:p>
          <a:p>
            <a:pPr lvl="1">
              <a:spcAft>
                <a:spcPts val="500"/>
              </a:spcAft>
            </a:pPr>
            <a:r>
              <a:rPr lang="en-US" dirty="0" smtClean="0"/>
              <a:t>"</a:t>
            </a:r>
            <a:r>
              <a:rPr lang="en-US" dirty="0"/>
              <a:t>Libraries raised me," </a:t>
            </a:r>
            <a:r>
              <a:rPr lang="en-US" dirty="0" smtClean="0"/>
              <a:t>he </a:t>
            </a:r>
            <a:r>
              <a:rPr lang="en-US" dirty="0"/>
              <a:t>said. </a:t>
            </a:r>
            <a:r>
              <a:rPr lang="en-US" dirty="0" smtClean="0"/>
              <a:t>"When </a:t>
            </a:r>
            <a:r>
              <a:rPr lang="en-US" dirty="0"/>
              <a:t>I graduated from high school, it was during the Depression, and we had no money. I couldn't go to college, so I went to the library three days a week for 10 years."</a:t>
            </a:r>
            <a:endParaRPr lang="en-US" dirty="0" smtClean="0"/>
          </a:p>
          <a:p>
            <a:pPr>
              <a:spcAft>
                <a:spcPts val="500"/>
              </a:spcAft>
            </a:pPr>
            <a:endParaRPr lang="en-US" dirty="0"/>
          </a:p>
        </p:txBody>
      </p:sp>
      <p:pic>
        <p:nvPicPr>
          <p:cNvPr id="3074" name="Picture 2" descr="http://3.bp.blogspot.com/-3U9kw6wMXl0/T9IPNjNg2NI/AAAAAAAABmU/Mie6rfEcv-Y/s1600/la-ray-bradbury1923_kqm4zhnc.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091" y="1676400"/>
            <a:ext cx="3009900" cy="428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80348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a:t>
            </a:r>
            <a:endParaRPr lang="en-US" dirty="0"/>
          </a:p>
        </p:txBody>
      </p:sp>
      <p:sp>
        <p:nvSpPr>
          <p:cNvPr id="3" name="Content Placeholder 2"/>
          <p:cNvSpPr>
            <a:spLocks noGrp="1"/>
          </p:cNvSpPr>
          <p:nvPr>
            <p:ph idx="1"/>
          </p:nvPr>
        </p:nvSpPr>
        <p:spPr>
          <a:xfrm>
            <a:off x="0" y="1745370"/>
            <a:ext cx="5181600" cy="5036429"/>
          </a:xfrm>
        </p:spPr>
        <p:txBody>
          <a:bodyPr>
            <a:normAutofit fontScale="70000" lnSpcReduction="20000"/>
          </a:bodyPr>
          <a:lstStyle/>
          <a:p>
            <a:pPr>
              <a:spcAft>
                <a:spcPts val="500"/>
              </a:spcAft>
            </a:pPr>
            <a:r>
              <a:rPr lang="en-US" dirty="0"/>
              <a:t>To support himself while he wrote, Bradbury sold </a:t>
            </a:r>
            <a:r>
              <a:rPr lang="en-US" dirty="0" smtClean="0"/>
              <a:t>newspapers.</a:t>
            </a:r>
            <a:endParaRPr lang="en-US" dirty="0"/>
          </a:p>
          <a:p>
            <a:pPr>
              <a:spcAft>
                <a:spcPts val="500"/>
              </a:spcAft>
            </a:pPr>
            <a:r>
              <a:rPr lang="en-US" dirty="0" smtClean="0"/>
              <a:t>He </a:t>
            </a:r>
            <a:r>
              <a:rPr lang="en-US" dirty="0"/>
              <a:t>published his first short story in a fan magazine in 1938, the same year he graduated from high school. </a:t>
            </a:r>
            <a:endParaRPr lang="en-US" dirty="0" smtClean="0"/>
          </a:p>
          <a:p>
            <a:pPr>
              <a:spcAft>
                <a:spcPts val="500"/>
              </a:spcAft>
            </a:pPr>
            <a:r>
              <a:rPr lang="en-US" dirty="0"/>
              <a:t>Bradbury sold his first professional piece, the story "Pendulum," in November 1941, just a month before the United States entered World War </a:t>
            </a:r>
            <a:r>
              <a:rPr lang="en-US" dirty="0" smtClean="0"/>
              <a:t>II.</a:t>
            </a:r>
          </a:p>
          <a:p>
            <a:pPr>
              <a:spcAft>
                <a:spcPts val="500"/>
              </a:spcAft>
            </a:pPr>
            <a:r>
              <a:rPr lang="en-US" dirty="0"/>
              <a:t>Bradbury became a full-time writer by early 1943. </a:t>
            </a:r>
            <a:endParaRPr lang="en-US" dirty="0" smtClean="0"/>
          </a:p>
          <a:p>
            <a:pPr>
              <a:spcAft>
                <a:spcPts val="500"/>
              </a:spcAft>
            </a:pPr>
            <a:r>
              <a:rPr lang="en-US" dirty="0" smtClean="0"/>
              <a:t>His </a:t>
            </a:r>
            <a:r>
              <a:rPr lang="en-US" dirty="0"/>
              <a:t>first collection of short stories, </a:t>
            </a:r>
            <a:r>
              <a:rPr lang="en-US" i="1" dirty="0"/>
              <a:t>Dark Carnival</a:t>
            </a:r>
            <a:r>
              <a:rPr lang="en-US" dirty="0"/>
              <a:t>, was published in 1947.</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57800" y="1676400"/>
            <a:ext cx="3674918" cy="4793371"/>
          </a:xfrm>
          <a:prstGeom prst="rect">
            <a:avLst/>
          </a:prstGeom>
        </p:spPr>
      </p:pic>
    </p:spTree>
    <p:extLst>
      <p:ext uri="{BB962C8B-B14F-4D97-AF65-F5344CB8AC3E}">
        <p14:creationId xmlns:p14="http://schemas.microsoft.com/office/powerpoint/2010/main" val="23038773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a:t>
            </a:r>
            <a:endParaRPr lang="en-US" dirty="0"/>
          </a:p>
        </p:txBody>
      </p:sp>
      <p:sp>
        <p:nvSpPr>
          <p:cNvPr id="3" name="Content Placeholder 2"/>
          <p:cNvSpPr>
            <a:spLocks noGrp="1"/>
          </p:cNvSpPr>
          <p:nvPr>
            <p:ph idx="1"/>
          </p:nvPr>
        </p:nvSpPr>
        <p:spPr>
          <a:xfrm>
            <a:off x="-76200" y="1581150"/>
            <a:ext cx="6477000" cy="5105400"/>
          </a:xfrm>
        </p:spPr>
        <p:txBody>
          <a:bodyPr>
            <a:normAutofit fontScale="70000" lnSpcReduction="20000"/>
          </a:bodyPr>
          <a:lstStyle/>
          <a:p>
            <a:pPr>
              <a:spcAft>
                <a:spcPts val="500"/>
              </a:spcAft>
            </a:pPr>
            <a:r>
              <a:rPr lang="en-US" dirty="0" smtClean="0"/>
              <a:t>In </a:t>
            </a:r>
            <a:r>
              <a:rPr lang="en-US" dirty="0"/>
              <a:t>1950, Bradbury published his first major work, </a:t>
            </a:r>
            <a:r>
              <a:rPr lang="en-US" i="1" dirty="0"/>
              <a:t>The Martian Chronicles</a:t>
            </a:r>
            <a:r>
              <a:rPr lang="en-US" dirty="0"/>
              <a:t>, </a:t>
            </a:r>
            <a:r>
              <a:rPr lang="en-US" dirty="0" smtClean="0"/>
              <a:t> which </a:t>
            </a:r>
            <a:r>
              <a:rPr lang="en-US" dirty="0"/>
              <a:t>detailed the conflict between humans colonizing the red planet and the native Martians they encountered there. </a:t>
            </a:r>
            <a:endParaRPr lang="en-US" dirty="0" smtClean="0"/>
          </a:p>
          <a:p>
            <a:pPr lvl="1">
              <a:spcAft>
                <a:spcPts val="500"/>
              </a:spcAft>
            </a:pPr>
            <a:r>
              <a:rPr lang="en-US" dirty="0" smtClean="0"/>
              <a:t>While </a:t>
            </a:r>
            <a:r>
              <a:rPr lang="en-US" dirty="0"/>
              <a:t>taken by many to be a work of science fiction, Bradbury himself considered it to be fantasy. </a:t>
            </a:r>
            <a:endParaRPr lang="en-US" dirty="0" smtClean="0"/>
          </a:p>
          <a:p>
            <a:pPr lvl="1">
              <a:spcAft>
                <a:spcPts val="500"/>
              </a:spcAft>
            </a:pPr>
            <a:r>
              <a:rPr lang="en-US" dirty="0" smtClean="0"/>
              <a:t>"</a:t>
            </a:r>
            <a:r>
              <a:rPr lang="en-US" dirty="0"/>
              <a:t>I don't write science fiction," he said. "Science fiction is a depiction of the real. Fantasy is a depiction of the unreal. So </a:t>
            </a:r>
            <a:r>
              <a:rPr lang="en-US" i="1" dirty="0"/>
              <a:t>Martian Chronicles </a:t>
            </a:r>
            <a:r>
              <a:rPr lang="en-US" dirty="0"/>
              <a:t>is not science fiction, it's fantasy. It couldn't happen, you see?" </a:t>
            </a:r>
            <a:endParaRPr lang="en-US" dirty="0" smtClean="0"/>
          </a:p>
          <a:p>
            <a:pPr>
              <a:spcAft>
                <a:spcPts val="500"/>
              </a:spcAft>
            </a:pPr>
            <a:r>
              <a:rPr lang="en-US" dirty="0" smtClean="0"/>
              <a:t>In 1953 he published his </a:t>
            </a:r>
            <a:r>
              <a:rPr lang="en-US" dirty="0"/>
              <a:t>best-known work, Fahrenheit </a:t>
            </a:r>
            <a:r>
              <a:rPr lang="en-US" dirty="0" smtClean="0"/>
              <a:t>451.</a:t>
            </a:r>
          </a:p>
          <a:p>
            <a:pPr>
              <a:spcAft>
                <a:spcPts val="500"/>
              </a:spcAft>
            </a:pPr>
            <a:r>
              <a:rPr lang="en-US" dirty="0" smtClean="0"/>
              <a:t>In </a:t>
            </a:r>
            <a:r>
              <a:rPr lang="en-US" dirty="0"/>
              <a:t>all, Bradbury </a:t>
            </a:r>
            <a:r>
              <a:rPr lang="en-US" dirty="0" smtClean="0"/>
              <a:t>published </a:t>
            </a:r>
            <a:r>
              <a:rPr lang="en-US" dirty="0"/>
              <a:t>more than thirty books, close to 600 short stories, and numerous poems, essays, and plays</a:t>
            </a:r>
            <a:r>
              <a:rPr lang="en-US" dirty="0" smtClean="0"/>
              <a:t>.</a:t>
            </a:r>
          </a:p>
          <a:p>
            <a:pPr>
              <a:spcAft>
                <a:spcPts val="500"/>
              </a:spcAft>
            </a:pPr>
            <a:r>
              <a:rPr lang="en-US" dirty="0" smtClean="0"/>
              <a:t>Ray Bradbury </a:t>
            </a:r>
            <a:r>
              <a:rPr lang="en-US" dirty="0" smtClean="0"/>
              <a:t>died: </a:t>
            </a:r>
            <a:r>
              <a:rPr lang="en-US" dirty="0" smtClean="0"/>
              <a:t>June 5, 2012.              </a:t>
            </a:r>
            <a:endParaRPr lang="en-US" dirty="0" smtClean="0"/>
          </a:p>
          <a:p>
            <a:pPr>
              <a:spcAft>
                <a:spcPts val="500"/>
              </a:spcAft>
            </a:pPr>
            <a:r>
              <a:rPr lang="en-US" smtClean="0"/>
              <a:t>He </a:t>
            </a:r>
            <a:r>
              <a:rPr lang="en-US" dirty="0" smtClean="0"/>
              <a:t>was 91. </a:t>
            </a:r>
            <a:endParaRPr lang="en-US" dirty="0"/>
          </a:p>
        </p:txBody>
      </p:sp>
      <p:pic>
        <p:nvPicPr>
          <p:cNvPr id="2050" name="Picture 2" descr="http://latimesblogs.latimes.com/.a/6a00d8341c630a53ef0133f1bc88dc970b-350wi"/>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29401" y="1828800"/>
            <a:ext cx="2738399" cy="461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23124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McCarthyism </a:t>
            </a:r>
            <a:endParaRPr lang="en-US" dirty="0"/>
          </a:p>
        </p:txBody>
      </p:sp>
      <p:sp>
        <p:nvSpPr>
          <p:cNvPr id="3" name="Content Placeholder 2"/>
          <p:cNvSpPr>
            <a:spLocks noGrp="1"/>
          </p:cNvSpPr>
          <p:nvPr>
            <p:ph idx="1"/>
          </p:nvPr>
        </p:nvSpPr>
        <p:spPr>
          <a:xfrm>
            <a:off x="3165764" y="1524001"/>
            <a:ext cx="5943600" cy="5333999"/>
          </a:xfrm>
        </p:spPr>
        <p:txBody>
          <a:bodyPr>
            <a:normAutofit fontScale="62500" lnSpcReduction="20000"/>
          </a:bodyPr>
          <a:lstStyle/>
          <a:p>
            <a:pPr>
              <a:spcAft>
                <a:spcPts val="500"/>
              </a:spcAft>
            </a:pPr>
            <a:r>
              <a:rPr lang="en-US" dirty="0"/>
              <a:t>During the late 1940s and early 1950s, the prospect of communist subversion at home and abroad seemed frighteningly real to many people in the United States. </a:t>
            </a:r>
            <a:endParaRPr lang="en-US" dirty="0" smtClean="0"/>
          </a:p>
          <a:p>
            <a:pPr>
              <a:spcAft>
                <a:spcPts val="500"/>
              </a:spcAft>
            </a:pPr>
            <a:r>
              <a:rPr lang="en-US" dirty="0" smtClean="0"/>
              <a:t>These </a:t>
            </a:r>
            <a:r>
              <a:rPr lang="en-US" dirty="0"/>
              <a:t>fears came to define–and, in some cases, corrode–the era’s political culture. For many Americans, the most enduring symbol of this “Red Scare” was Republican Senator Joseph P. McCarthy of Wisconsin. </a:t>
            </a:r>
            <a:endParaRPr lang="en-US" dirty="0" smtClean="0"/>
          </a:p>
          <a:p>
            <a:pPr>
              <a:spcAft>
                <a:spcPts val="500"/>
              </a:spcAft>
            </a:pPr>
            <a:r>
              <a:rPr lang="en-US" dirty="0" smtClean="0"/>
              <a:t>Senator </a:t>
            </a:r>
            <a:r>
              <a:rPr lang="en-US" dirty="0"/>
              <a:t>McCarthy spent almost five years trying in vain to expose communists and other left-wing “loyalty risks” in the U.S. government. In the hyper-suspicious atmosphere of the Cold War, insinuations of disloyalty were enough to convince many Americans that their government was packed with traitors and spies. </a:t>
            </a:r>
            <a:endParaRPr lang="en-US" dirty="0" smtClean="0"/>
          </a:p>
          <a:p>
            <a:pPr>
              <a:spcAft>
                <a:spcPts val="500"/>
              </a:spcAft>
            </a:pPr>
            <a:r>
              <a:rPr lang="en-US" dirty="0" smtClean="0"/>
              <a:t>McCarthy’s </a:t>
            </a:r>
            <a:r>
              <a:rPr lang="en-US" dirty="0"/>
              <a:t>accusations were so intimidating that few people dared to speak out against him. It was not until he attacked the Army in 1954 that his actions earned him the censure of the U.S. Senate</a:t>
            </a:r>
            <a:r>
              <a:rPr lang="en-US" dirty="0" smtClean="0"/>
              <a:t>.</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1828800"/>
            <a:ext cx="3048000" cy="4429760"/>
          </a:xfrm>
          <a:prstGeom prst="rect">
            <a:avLst/>
          </a:prstGeom>
        </p:spPr>
      </p:pic>
    </p:spTree>
    <p:extLst>
      <p:ext uri="{BB962C8B-B14F-4D97-AF65-F5344CB8AC3E}">
        <p14:creationId xmlns:p14="http://schemas.microsoft.com/office/powerpoint/2010/main" val="6258191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Fahrenheit 451</a:t>
            </a:r>
            <a:endParaRPr lang="en-US" dirty="0"/>
          </a:p>
        </p:txBody>
      </p:sp>
      <p:sp>
        <p:nvSpPr>
          <p:cNvPr id="3" name="Content Placeholder 2"/>
          <p:cNvSpPr>
            <a:spLocks noGrp="1"/>
          </p:cNvSpPr>
          <p:nvPr>
            <p:ph idx="1"/>
          </p:nvPr>
        </p:nvSpPr>
        <p:spPr>
          <a:xfrm>
            <a:off x="34636" y="1622791"/>
            <a:ext cx="5604164" cy="5235209"/>
          </a:xfrm>
        </p:spPr>
        <p:txBody>
          <a:bodyPr>
            <a:normAutofit fontScale="70000" lnSpcReduction="20000"/>
          </a:bodyPr>
          <a:lstStyle/>
          <a:p>
            <a:pPr>
              <a:spcAft>
                <a:spcPts val="500"/>
              </a:spcAft>
            </a:pPr>
            <a:r>
              <a:rPr lang="en-US" dirty="0"/>
              <a:t> </a:t>
            </a:r>
            <a:r>
              <a:rPr lang="en-US" dirty="0" smtClean="0"/>
              <a:t>In 1951 Bradbury wrote a novella, “The Fireman” (based on the premise of his  short story “Bright Phoenix”) to be published in </a:t>
            </a:r>
            <a:r>
              <a:rPr lang="en-US" i="1" dirty="0" smtClean="0"/>
              <a:t>Galaxy Magazine</a:t>
            </a:r>
            <a:r>
              <a:rPr lang="en-US" dirty="0" smtClean="0"/>
              <a:t>. </a:t>
            </a:r>
          </a:p>
          <a:p>
            <a:pPr>
              <a:spcAft>
                <a:spcPts val="500"/>
              </a:spcAft>
            </a:pPr>
            <a:r>
              <a:rPr lang="en-US" dirty="0" smtClean="0"/>
              <a:t>In 1953 Bradbury expanded “The Fireman” into </a:t>
            </a:r>
            <a:r>
              <a:rPr lang="en-US" dirty="0"/>
              <a:t>Fahrenheit 451</a:t>
            </a:r>
            <a:r>
              <a:rPr lang="en-US" dirty="0" smtClean="0"/>
              <a:t>, one </a:t>
            </a:r>
            <a:r>
              <a:rPr lang="en-US" dirty="0"/>
              <a:t>which many consider to be </a:t>
            </a:r>
            <a:r>
              <a:rPr lang="en-US" dirty="0" smtClean="0"/>
              <a:t>his masterpiece.</a:t>
            </a:r>
          </a:p>
          <a:p>
            <a:pPr>
              <a:spcAft>
                <a:spcPts val="500"/>
              </a:spcAft>
            </a:pPr>
            <a:r>
              <a:rPr lang="en-US" dirty="0" smtClean="0"/>
              <a:t>451 is a </a:t>
            </a:r>
            <a:r>
              <a:rPr lang="en-US" dirty="0"/>
              <a:t>scathing indictment of censorship set in a future world where the written word is forbidden. </a:t>
            </a:r>
            <a:endParaRPr lang="en-US" dirty="0" smtClean="0"/>
          </a:p>
          <a:p>
            <a:pPr>
              <a:spcAft>
                <a:spcPts val="500"/>
              </a:spcAft>
            </a:pPr>
            <a:r>
              <a:rPr lang="en-US" dirty="0" smtClean="0"/>
              <a:t>The book burnings during World War II deeply angered Bradbury, a core inspiration for this novel.</a:t>
            </a:r>
          </a:p>
          <a:p>
            <a:pPr>
              <a:spcAft>
                <a:spcPts val="500"/>
              </a:spcAft>
            </a:pPr>
            <a:r>
              <a:rPr lang="en-US" dirty="0" smtClean="0"/>
              <a:t>451 became </a:t>
            </a:r>
            <a:r>
              <a:rPr lang="en-US" dirty="0"/>
              <a:t>an instant classic in the era of McCarthyism for its exploration of themes of censorship and conformity. </a:t>
            </a:r>
            <a:endParaRPr lang="en-US" dirty="0" smtClean="0"/>
          </a:p>
        </p:txBody>
      </p:sp>
      <p:pic>
        <p:nvPicPr>
          <p:cNvPr id="1028" name="Picture 4" descr="http://farm3.static.flickr.com/2619/4081513150_72c6b8191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5001491" y="2609850"/>
            <a:ext cx="476250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39775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9220200" cy="1252728"/>
          </a:xfrm>
        </p:spPr>
        <p:txBody>
          <a:bodyPr>
            <a:normAutofit/>
          </a:bodyPr>
          <a:lstStyle/>
          <a:p>
            <a:r>
              <a:rPr lang="en-US" sz="3800" dirty="0" smtClean="0"/>
              <a:t>Bradbury on writing, learning, and F451.</a:t>
            </a:r>
            <a:endParaRPr lang="en-US" sz="3800" dirty="0"/>
          </a:p>
        </p:txBody>
      </p:sp>
      <p:pic>
        <p:nvPicPr>
          <p:cNvPr id="4" name="EzD0YtbViCs?version=3&amp;hl=en_US&amp;rel=0"/>
          <p:cNvPicPr>
            <a:picLocks noGrp="1" noRot="1" noChangeAspect="1"/>
          </p:cNvPicPr>
          <p:nvPr>
            <p:ph idx="1"/>
            <a:quickTimeFile r:link="rId1"/>
          </p:nvPr>
        </p:nvPicPr>
        <p:blipFill>
          <a:blip r:embed="rId3" cstate="print"/>
          <a:stretch>
            <a:fillRect/>
          </a:stretch>
        </p:blipFill>
        <p:spPr>
          <a:xfrm>
            <a:off x="1295400" y="1600200"/>
            <a:ext cx="6553200" cy="4914900"/>
          </a:xfrm>
          <a:prstGeom prst="rect">
            <a:avLst/>
          </a:prstGeom>
        </p:spPr>
      </p:pic>
      <p:sp>
        <p:nvSpPr>
          <p:cNvPr id="5" name="TextBox 4"/>
          <p:cNvSpPr txBox="1"/>
          <p:nvPr/>
        </p:nvSpPr>
        <p:spPr>
          <a:xfrm>
            <a:off x="381000" y="6488668"/>
            <a:ext cx="8763000" cy="369332"/>
          </a:xfrm>
          <a:prstGeom prst="rect">
            <a:avLst/>
          </a:prstGeom>
          <a:noFill/>
        </p:spPr>
        <p:txBody>
          <a:bodyPr wrap="square" rtlCol="0">
            <a:spAutoFit/>
          </a:bodyPr>
          <a:lstStyle/>
          <a:p>
            <a:r>
              <a:rPr lang="en-US" dirty="0" smtClean="0">
                <a:hlinkClick r:id="rId4"/>
              </a:rPr>
              <a:t>conversation with ray </a:t>
            </a:r>
            <a:r>
              <a:rPr lang="en-US" dirty="0" err="1" smtClean="0">
                <a:hlinkClick r:id="rId4"/>
              </a:rPr>
              <a:t>bradbury</a:t>
            </a:r>
            <a:endParaRPr lang="en-US" dirty="0"/>
          </a:p>
        </p:txBody>
      </p:sp>
    </p:spTree>
    <p:extLst>
      <p:ext uri="{BB962C8B-B14F-4D97-AF65-F5344CB8AC3E}">
        <p14:creationId xmlns:p14="http://schemas.microsoft.com/office/powerpoint/2010/main" val="10363073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Custom 1">
      <a:dk1>
        <a:sysClr val="windowText" lastClr="000000"/>
      </a:dk1>
      <a:lt1>
        <a:srgbClr val="D9B3FF"/>
      </a:lt1>
      <a:dk2>
        <a:srgbClr val="6E1E4E"/>
      </a:dk2>
      <a:lt2>
        <a:srgbClr val="C9C2D1"/>
      </a:lt2>
      <a:accent1>
        <a:srgbClr val="F0CCE2"/>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332</TotalTime>
  <Words>809</Words>
  <Application>Microsoft Macintosh PowerPoint</Application>
  <PresentationFormat>On-screen Show (4:3)</PresentationFormat>
  <Paragraphs>53</Paragraphs>
  <Slides>10</Slides>
  <Notes>2</Notes>
  <HiddenSlides>0</HiddenSlides>
  <MMClips>2</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Module</vt:lpstr>
      <vt:lpstr>Ray Bradbury.</vt:lpstr>
      <vt:lpstr>Ray Bradbury</vt:lpstr>
      <vt:lpstr>Mr. Electrico</vt:lpstr>
      <vt:lpstr>Early Life</vt:lpstr>
      <vt:lpstr>Career</vt:lpstr>
      <vt:lpstr>Career</vt:lpstr>
      <vt:lpstr>McCarthyism </vt:lpstr>
      <vt:lpstr>Fahrenheit 451</vt:lpstr>
      <vt:lpstr>Bradbury on writing, learning, and F451.</vt:lpstr>
      <vt:lpstr>Sources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Ray Bradbury.</dc:title>
  <dc:creator>Melissa Becker</dc:creator>
  <cp:lastModifiedBy>Brittany Marciano</cp:lastModifiedBy>
  <cp:revision>26</cp:revision>
  <dcterms:created xsi:type="dcterms:W3CDTF">2013-03-04T01:21:08Z</dcterms:created>
  <dcterms:modified xsi:type="dcterms:W3CDTF">2014-10-31T01:21:39Z</dcterms:modified>
</cp:coreProperties>
</file>