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2483-58B4-1744-9740-2F589D54814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0DC2-D41C-0549-94B6-748A9B48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3166" y="1195065"/>
            <a:ext cx="2134409" cy="1468750"/>
          </a:xfrm>
          <a:prstGeom prst="roundRect">
            <a:avLst>
              <a:gd name="adj" fmla="val 9461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6375" y="206018"/>
            <a:ext cx="8731250" cy="822325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GEORGE ORWELL – ANIMAL FARM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1195065"/>
            <a:ext cx="1963313" cy="1468749"/>
          </a:xfrm>
          <a:prstGeom prst="roundRect">
            <a:avLst>
              <a:gd name="adj" fmla="val 8684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93166" y="1314019"/>
            <a:ext cx="21344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Part 1 – The Life of George Orwell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293166" y="4426330"/>
            <a:ext cx="2134409" cy="1468750"/>
          </a:xfrm>
          <a:prstGeom prst="roundRect">
            <a:avLst>
              <a:gd name="adj" fmla="val 9461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3166" y="4721696"/>
            <a:ext cx="213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Part 3 – Animal Farm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93166" y="2816215"/>
            <a:ext cx="2134409" cy="1468750"/>
          </a:xfrm>
          <a:prstGeom prst="roundRect">
            <a:avLst>
              <a:gd name="adj" fmla="val 9461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93166" y="2935169"/>
            <a:ext cx="21344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Part 2 – A Short History of Russia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2816215"/>
            <a:ext cx="1963313" cy="1468750"/>
          </a:xfrm>
          <a:prstGeom prst="roundRect">
            <a:avLst>
              <a:gd name="adj" fmla="val 7706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4426331"/>
            <a:ext cx="1963313" cy="1468750"/>
          </a:xfrm>
          <a:prstGeom prst="roundRect">
            <a:avLst>
              <a:gd name="adj" fmla="val 8260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4587765" y="1195065"/>
            <a:ext cx="4349859" cy="4700016"/>
          </a:xfrm>
          <a:prstGeom prst="roundRect">
            <a:avLst>
              <a:gd name="adj" fmla="val 4501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87765" y="1195065"/>
            <a:ext cx="434986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Part 1</a:t>
            </a:r>
          </a:p>
          <a:p>
            <a:pPr algn="ctr"/>
            <a:endParaRPr lang="en-US" sz="1700" dirty="0" smtClean="0"/>
          </a:p>
          <a:p>
            <a:pPr algn="ctr"/>
            <a:r>
              <a:rPr lang="en-US" sz="1700" dirty="0" smtClean="0"/>
              <a:t>Students read about the life of George Orwell to gain some insight into what motivated him to write the novel Animal Farm.</a:t>
            </a:r>
          </a:p>
          <a:p>
            <a:pPr algn="ctr"/>
            <a:endParaRPr lang="en-US" sz="1700" dirty="0"/>
          </a:p>
          <a:p>
            <a:pPr algn="ctr"/>
            <a:r>
              <a:rPr lang="en-US" sz="1700" b="1" dirty="0" smtClean="0"/>
              <a:t>Part 2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Students read about the history of Russia under the rule of the Tsarist and Communist Regimes.</a:t>
            </a:r>
          </a:p>
          <a:p>
            <a:pPr algn="ctr"/>
            <a:endParaRPr lang="en-US" sz="1700" dirty="0"/>
          </a:p>
          <a:p>
            <a:pPr algn="ctr"/>
            <a:r>
              <a:rPr lang="en-US" sz="1700" b="1" dirty="0" smtClean="0"/>
              <a:t>Part 3</a:t>
            </a:r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Students read and analyze the novel chapter by chapter with the aid of a variety of graphic organizers and worksheets.</a:t>
            </a:r>
            <a:endParaRPr lang="en-US" sz="1700" dirty="0"/>
          </a:p>
        </p:txBody>
      </p:sp>
      <p:sp>
        <p:nvSpPr>
          <p:cNvPr id="14" name="Rounded Rectangle 13"/>
          <p:cNvSpPr/>
          <p:nvPr/>
        </p:nvSpPr>
        <p:spPr>
          <a:xfrm>
            <a:off x="158757" y="6050917"/>
            <a:ext cx="8778867" cy="666744"/>
          </a:xfrm>
          <a:prstGeom prst="roundRect">
            <a:avLst>
              <a:gd name="adj" fmla="val 946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6375" y="6050917"/>
            <a:ext cx="873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Along with the worksheets I’ve produced an extensive PowerPoint presentation to help guide students through the material also included in the file.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006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1" y="609331"/>
            <a:ext cx="673585" cy="914399"/>
          </a:xfrm>
          <a:prstGeom prst="roundRect">
            <a:avLst>
              <a:gd name="adj" fmla="val 7123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898076" y="609330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98076" y="609331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Nicholas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1" y="1641742"/>
            <a:ext cx="673585" cy="914399"/>
          </a:xfrm>
          <a:prstGeom prst="roundRect">
            <a:avLst>
              <a:gd name="adj" fmla="val 7171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98076" y="1641741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98076" y="1641742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Karl Marx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2" y="2666736"/>
            <a:ext cx="673584" cy="914398"/>
          </a:xfrm>
          <a:prstGeom prst="roundRect">
            <a:avLst>
              <a:gd name="adj" fmla="val 7876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898076" y="2666736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8076" y="2666737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Vladimir Lenin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81" y="3713838"/>
            <a:ext cx="673584" cy="914398"/>
          </a:xfrm>
          <a:prstGeom prst="roundRect">
            <a:avLst>
              <a:gd name="adj" fmla="val 8444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898076" y="3733535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98076" y="3733536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Cheka</a:t>
            </a:r>
            <a:r>
              <a:rPr lang="en-US" dirty="0" smtClean="0"/>
              <a:t> / NKVD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287" y="609331"/>
            <a:ext cx="673584" cy="914399"/>
          </a:xfrm>
          <a:prstGeom prst="roundRect">
            <a:avLst>
              <a:gd name="adj" fmla="val 8312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5447379" y="624524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7379" y="624525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Leon Trotsky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287" y="1641742"/>
            <a:ext cx="673584" cy="914399"/>
          </a:xfrm>
          <a:prstGeom prst="roundRect">
            <a:avLst>
              <a:gd name="adj" fmla="val 6630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5447379" y="1641740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47379" y="1641741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Joseph Stalin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287" y="2666737"/>
            <a:ext cx="673584" cy="914399"/>
          </a:xfrm>
          <a:prstGeom prst="roundRect">
            <a:avLst>
              <a:gd name="adj" fmla="val 7801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5447379" y="2666548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47379" y="2666549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Stakhanovites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50481"/>
          <a:stretch/>
        </p:blipFill>
        <p:spPr>
          <a:xfrm>
            <a:off x="4656287" y="3713838"/>
            <a:ext cx="673584" cy="914588"/>
          </a:xfrm>
          <a:prstGeom prst="roundRect">
            <a:avLst>
              <a:gd name="adj" fmla="val 6453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ounded Rectangle 23"/>
          <p:cNvSpPr/>
          <p:nvPr/>
        </p:nvSpPr>
        <p:spPr>
          <a:xfrm>
            <a:off x="5447379" y="3733536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47379" y="3733537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Soviet Propaganda Ministry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82" y="4781125"/>
            <a:ext cx="673583" cy="914398"/>
          </a:xfrm>
          <a:prstGeom prst="roundRect">
            <a:avLst>
              <a:gd name="adj" fmla="val 6583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ounded Rectangle 26"/>
          <p:cNvSpPr/>
          <p:nvPr/>
        </p:nvSpPr>
        <p:spPr>
          <a:xfrm>
            <a:off x="898076" y="4781123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98076" y="4781124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Nomenklatura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t="8754"/>
          <a:stretch/>
        </p:blipFill>
        <p:spPr>
          <a:xfrm>
            <a:off x="4656287" y="4781125"/>
            <a:ext cx="673584" cy="914398"/>
          </a:xfrm>
          <a:prstGeom prst="roundRect">
            <a:avLst>
              <a:gd name="adj" fmla="val 7159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5447379" y="4781122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47379" y="4781123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Western Nations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682" y="194051"/>
            <a:ext cx="8865225" cy="30777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As you read through Animal Farm identify which characters are based on the people or organizations below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/>
          <a:srcRect r="39731"/>
          <a:stretch/>
        </p:blipFill>
        <p:spPr>
          <a:xfrm>
            <a:off x="148682" y="5833099"/>
            <a:ext cx="673583" cy="914401"/>
          </a:xfrm>
          <a:prstGeom prst="roundRect">
            <a:avLst>
              <a:gd name="adj" fmla="val 7888"/>
            </a:avLst>
          </a:prstGeom>
          <a:ln w="38100" cmpd="sng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898076" y="5847923"/>
            <a:ext cx="3582417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98076" y="5847924"/>
            <a:ext cx="3582417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Bourgeoisie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6287" y="5833099"/>
            <a:ext cx="673584" cy="930353"/>
          </a:xfrm>
          <a:prstGeom prst="roundRect">
            <a:avLst>
              <a:gd name="adj" fmla="val 7797"/>
            </a:avLst>
          </a:prstGeom>
          <a:ln w="38100" cmpd="sng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Rounded Rectangle 36"/>
          <p:cNvSpPr/>
          <p:nvPr/>
        </p:nvSpPr>
        <p:spPr>
          <a:xfrm>
            <a:off x="5447379" y="5849052"/>
            <a:ext cx="3566528" cy="914400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447379" y="5849053"/>
            <a:ext cx="3566528" cy="457124"/>
          </a:xfrm>
          <a:prstGeom prst="roundRect">
            <a:avLst>
              <a:gd name="adj" fmla="val 7011"/>
            </a:avLst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Adolf Hitler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6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29" y="872945"/>
            <a:ext cx="3427012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HISTORICAL EVENTS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46629" y="1421930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Russia exists under the oppressive rule of the Romanovs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5865" y="872945"/>
            <a:ext cx="5244046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ANIMAL FARM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745865" y="1421930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629" y="2328037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Karl Marx publishes the Communist Manifesto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5865" y="2328037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629" y="3232411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5865" y="3232411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29" y="4138518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Russians overthrow the Tsar and the Provisional Government.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45865" y="4138518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629" y="5042892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45865" y="5042892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6629" y="5948999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government takes steps to improve education.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45865" y="5948999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6629" y="86096"/>
            <a:ext cx="8843282" cy="64633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you read the book complete the chart below to show the parallels between the history of Russia and the story of Animal Farm.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6629" y="3232411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 Russians struggle due to war and shortages of food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6629" y="5049231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Symbols of the old government are destroyed.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29" y="46871"/>
            <a:ext cx="3427012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HISTORICAL EVENTS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46629" y="574332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nations and other forces try to overthrow the Communists.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5865" y="46871"/>
            <a:ext cx="5244046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ANIMAL FARM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745865" y="574332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629" y="1480439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Trotsky and Stalin take over from Lenin’s leadership.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5865" y="1480439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5865" y="2384813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29" y="3290920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Trotsky and Stalin disagree over the future of Communism.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5865" y="3290920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629" y="4195294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45865" y="4195294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6629" y="5101401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Trotsky is expelled from the Communist Party and exiled.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45865" y="5101401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Communists bring industry and farming under their control.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629" y="420163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Stalin takes control of the Communist party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629" y="6004698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Stalin introduces the Five-Year Plans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5865" y="6004698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29" y="46871"/>
            <a:ext cx="3427012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HISTORICAL EVENTS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46629" y="574332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Opponents of Stalin are purged by the NKVD.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5865" y="46871"/>
            <a:ext cx="5244046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ANIMAL FARM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745865" y="574332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629" y="1480439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trials are held based on forced confessions.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5865" y="1480439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5865" y="2384813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29" y="3290920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 Russians suffer from shortages of food and other items.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45865" y="3290920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629" y="4195294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45865" y="4195294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6629" y="5101401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Communist propaganda begins to rewrite history.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45865" y="5101401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Problems or difficulties are blamed on Trotsky.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6629" y="420163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Members of the </a:t>
            </a:r>
            <a:r>
              <a:rPr lang="en-US" dirty="0" err="1"/>
              <a:t>Nomenklatura</a:t>
            </a:r>
            <a:r>
              <a:rPr lang="en-US" dirty="0"/>
              <a:t> gain special privileges.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629" y="6004698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Stalin builds trade relationships with western nations.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5865" y="6004698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0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29" y="46871"/>
            <a:ext cx="3427012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HISTORICAL EVENTS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46629" y="574332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Stalin makes an alliance with Adolf Hitler’s Nazi Germany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5865" y="46871"/>
            <a:ext cx="5244046" cy="44102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ANIMAL FARM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3745865" y="574332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629" y="1480439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Soviet Union is invaded by Germany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5865" y="1480439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5865" y="2384813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29" y="3290920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Stalin dissolves the </a:t>
            </a:r>
            <a:r>
              <a:rPr lang="en-US" dirty="0" err="1" smtClean="0"/>
              <a:t>Comintern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45865" y="3290920"/>
            <a:ext cx="5244046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6629" y="2384813"/>
            <a:ext cx="3427012" cy="81654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Stalin makes new alliances with the USA and U.K.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90501" y="77701"/>
            <a:ext cx="5094349" cy="603250"/>
          </a:xfrm>
          <a:prstGeom prst="roundRect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9044" y="139911"/>
            <a:ext cx="424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ANIMAL FARM – CHAPTER 1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39" y="45870"/>
            <a:ext cx="993204" cy="635081"/>
            <a:chOff x="1682750" y="1718662"/>
            <a:chExt cx="1365250" cy="810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2250" t="20714" r="13250" b="19643"/>
            <a:stretch/>
          </p:blipFill>
          <p:spPr>
            <a:xfrm flipH="1">
              <a:off x="1682750" y="1763666"/>
              <a:ext cx="1365250" cy="7650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10931" y="1718662"/>
              <a:ext cx="59975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839" y="829134"/>
            <a:ext cx="8908068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In what ways is Jones the farmer shown as having a bad character? ___________________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/>
              <a:t>How are Boxer and Clover portrayed as having good characters</a:t>
            </a:r>
            <a:r>
              <a:rPr lang="en-US" dirty="0" smtClean="0"/>
              <a:t>? _____________________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3. How does the message Old Major gives the animals mirror the writings of Karl Marx? 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0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9" y="105846"/>
            <a:ext cx="89080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What does the song “Beasts of England” promise the animals ? ______________________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5. What does Old Major warn the animals not to do? _________________________________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839" y="3971851"/>
            <a:ext cx="8908068" cy="278471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039" y="4045710"/>
            <a:ext cx="8678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“I </a:t>
            </a:r>
            <a:r>
              <a:rPr lang="en-US" b="1" i="1" dirty="0"/>
              <a:t>have had a long life, I have had much time for thought as I lay alone in my stall, and I think I may say that I understand the nature of life on this earth as well as any animal now living</a:t>
            </a:r>
            <a:r>
              <a:rPr lang="en-US" b="1" i="1" dirty="0" smtClean="0"/>
              <a:t>.”</a:t>
            </a:r>
          </a:p>
          <a:p>
            <a:endParaRPr lang="en-US" sz="900" b="1" i="1" dirty="0"/>
          </a:p>
          <a:p>
            <a:r>
              <a:rPr lang="en-US" dirty="0" smtClean="0"/>
              <a:t>Who said this quote? ________________________________________________________</a:t>
            </a:r>
          </a:p>
          <a:p>
            <a:endParaRPr lang="en-US" sz="900" dirty="0"/>
          </a:p>
          <a:p>
            <a:r>
              <a:rPr lang="en-US" dirty="0" smtClean="0"/>
              <a:t>In what ways was the life of this character different from many of the other animals? ____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3870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</TotalTime>
  <Words>569</Words>
  <Application>Microsoft Macintosh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Marciano</dc:creator>
  <cp:lastModifiedBy>Brittany Marciano</cp:lastModifiedBy>
  <cp:revision>3</cp:revision>
  <dcterms:created xsi:type="dcterms:W3CDTF">2015-02-11T04:27:42Z</dcterms:created>
  <dcterms:modified xsi:type="dcterms:W3CDTF">2015-02-11T13:57:46Z</dcterms:modified>
</cp:coreProperties>
</file>