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Default Extension="jpeg" ContentType="image/jpeg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91" d="100"/>
          <a:sy n="91" d="100"/>
        </p:scale>
        <p:origin x="-84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E68E2-7D41-2141-A830-A89B3D762B33}" type="datetimeFigureOut">
              <a:rPr lang="en-US" smtClean="0"/>
              <a:pPr/>
              <a:t>3/10/14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51F-A188-4248-8EFD-7B052898E1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E68E2-7D41-2141-A830-A89B3D762B33}" type="datetimeFigureOut">
              <a:rPr lang="en-US" smtClean="0"/>
              <a:pPr/>
              <a:t>3/10/14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51F-A188-4248-8EFD-7B052898E1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E68E2-7D41-2141-A830-A89B3D762B33}" type="datetimeFigureOut">
              <a:rPr lang="en-US" smtClean="0"/>
              <a:pPr/>
              <a:t>3/10/14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51F-A188-4248-8EFD-7B052898E1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E68E2-7D41-2141-A830-A89B3D762B33}" type="datetimeFigureOut">
              <a:rPr lang="en-US" smtClean="0"/>
              <a:pPr/>
              <a:t>3/10/14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51F-A188-4248-8EFD-7B052898E1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E68E2-7D41-2141-A830-A89B3D762B33}" type="datetimeFigureOut">
              <a:rPr lang="en-US" smtClean="0"/>
              <a:pPr/>
              <a:t>3/10/14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51F-A188-4248-8EFD-7B052898E1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E68E2-7D41-2141-A830-A89B3D762B33}" type="datetimeFigureOut">
              <a:rPr lang="en-US" smtClean="0"/>
              <a:pPr/>
              <a:t>3/10/14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51F-A188-4248-8EFD-7B052898E1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E68E2-7D41-2141-A830-A89B3D762B33}" type="datetimeFigureOut">
              <a:rPr lang="en-US" smtClean="0"/>
              <a:pPr/>
              <a:t>3/10/14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51F-A188-4248-8EFD-7B052898E1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E68E2-7D41-2141-A830-A89B3D762B33}" type="datetimeFigureOut">
              <a:rPr lang="en-US" smtClean="0"/>
              <a:pPr/>
              <a:t>3/10/14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51F-A188-4248-8EFD-7B052898E1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E68E2-7D41-2141-A830-A89B3D762B33}" type="datetimeFigureOut">
              <a:rPr lang="en-US" smtClean="0"/>
              <a:pPr/>
              <a:t>3/10/14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51F-A188-4248-8EFD-7B052898E1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E68E2-7D41-2141-A830-A89B3D762B33}" type="datetimeFigureOut">
              <a:rPr lang="en-US" smtClean="0"/>
              <a:pPr/>
              <a:t>3/10/14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51F-A188-4248-8EFD-7B052898E1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E68E2-7D41-2141-A830-A89B3D762B33}" type="datetimeFigureOut">
              <a:rPr lang="en-US" smtClean="0"/>
              <a:pPr/>
              <a:t>3/10/14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51F-A188-4248-8EFD-7B052898E1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5E68E2-7D41-2141-A830-A89B3D762B33}" type="datetimeFigureOut">
              <a:rPr lang="en-US" smtClean="0"/>
              <a:pPr/>
              <a:t>3/10/14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65251F-A188-4248-8EFD-7B052898E15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76400"/>
            <a:ext cx="8458200" cy="1470025"/>
          </a:xfrm>
        </p:spPr>
        <p:txBody>
          <a:bodyPr/>
          <a:lstStyle/>
          <a:p>
            <a:r>
              <a:rPr lang="en-US" dirty="0" smtClean="0"/>
              <a:t>Structure of Shakespearean tragedy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Day 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Structure in Romeo and Juliet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143000" y="2133600"/>
            <a:ext cx="3276600" cy="3200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6200000" flipV="1">
            <a:off x="4305300" y="2247900"/>
            <a:ext cx="3200400" cy="2971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0" y="48006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Exposition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" y="2971800"/>
            <a:ext cx="289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Rising action (with the exciting force)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10000" y="1671934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Climax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15000" y="297180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Falling action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391400" y="4872335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Catastrophe</a:t>
            </a:r>
            <a:endParaRPr lang="en-US" sz="2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sz="3600" dirty="0" smtClean="0">
                <a:solidFill>
                  <a:srgbClr val="000000"/>
                </a:solidFill>
              </a:rPr>
              <a:t>Describes the </a:t>
            </a:r>
            <a:r>
              <a:rPr lang="en-US" sz="3600" b="1" u="sng" dirty="0" smtClean="0">
                <a:solidFill>
                  <a:srgbClr val="000000"/>
                </a:solidFill>
              </a:rPr>
              <a:t>mood </a:t>
            </a:r>
            <a:r>
              <a:rPr lang="en-US" sz="3600" dirty="0" smtClean="0">
                <a:solidFill>
                  <a:srgbClr val="000000"/>
                </a:solidFill>
              </a:rPr>
              <a:t>and </a:t>
            </a:r>
            <a:r>
              <a:rPr lang="en-US" sz="3600" b="1" u="sng" dirty="0" smtClean="0">
                <a:solidFill>
                  <a:srgbClr val="000000"/>
                </a:solidFill>
              </a:rPr>
              <a:t>conditions </a:t>
            </a:r>
            <a:r>
              <a:rPr lang="en-US" sz="3600" dirty="0" smtClean="0">
                <a:solidFill>
                  <a:srgbClr val="000000"/>
                </a:solidFill>
              </a:rPr>
              <a:t>existing at the beginning of the play</a:t>
            </a:r>
          </a:p>
          <a:p>
            <a:pPr>
              <a:buNone/>
            </a:pPr>
            <a:endParaRPr lang="en-US" sz="3600" dirty="0" smtClean="0">
              <a:solidFill>
                <a:srgbClr val="000000"/>
              </a:solidFill>
            </a:endParaRPr>
          </a:p>
          <a:p>
            <a:r>
              <a:rPr lang="en-US" sz="3600" b="1" u="sng" dirty="0" smtClean="0">
                <a:solidFill>
                  <a:srgbClr val="000000"/>
                </a:solidFill>
              </a:rPr>
              <a:t>Time </a:t>
            </a:r>
            <a:r>
              <a:rPr lang="en-US" sz="3600" dirty="0" smtClean="0">
                <a:solidFill>
                  <a:srgbClr val="000000"/>
                </a:solidFill>
              </a:rPr>
              <a:t>and </a:t>
            </a:r>
            <a:r>
              <a:rPr lang="en-US" sz="3600" b="1" u="sng" dirty="0" smtClean="0">
                <a:solidFill>
                  <a:srgbClr val="000000"/>
                </a:solidFill>
              </a:rPr>
              <a:t>place </a:t>
            </a:r>
            <a:r>
              <a:rPr lang="en-US" sz="3600" dirty="0" smtClean="0">
                <a:solidFill>
                  <a:srgbClr val="000000"/>
                </a:solidFill>
              </a:rPr>
              <a:t>is identified</a:t>
            </a:r>
          </a:p>
          <a:p>
            <a:pPr>
              <a:buNone/>
            </a:pPr>
            <a:endParaRPr lang="en-US" sz="3600" dirty="0" smtClean="0">
              <a:solidFill>
                <a:srgbClr val="000000"/>
              </a:solidFill>
            </a:endParaRPr>
          </a:p>
          <a:p>
            <a:r>
              <a:rPr lang="en-US" sz="3600" b="1" u="sng" dirty="0" smtClean="0">
                <a:solidFill>
                  <a:srgbClr val="000000"/>
                </a:solidFill>
              </a:rPr>
              <a:t>Main characters </a:t>
            </a:r>
            <a:r>
              <a:rPr lang="en-US" sz="3600" dirty="0" smtClean="0">
                <a:solidFill>
                  <a:srgbClr val="000000"/>
                </a:solidFill>
              </a:rPr>
              <a:t>– their positions, circumstances and relationships to one another</a:t>
            </a:r>
          </a:p>
          <a:p>
            <a:pPr>
              <a:buNone/>
            </a:pPr>
            <a:endParaRPr lang="en-US" sz="3600" dirty="0" smtClean="0">
              <a:solidFill>
                <a:srgbClr val="000000"/>
              </a:solidFill>
            </a:endParaRPr>
          </a:p>
          <a:p>
            <a:r>
              <a:rPr lang="en-US" sz="3600" dirty="0" smtClean="0">
                <a:solidFill>
                  <a:srgbClr val="000000"/>
                </a:solidFill>
              </a:rPr>
              <a:t>Prologue through Act 1, Scene 3</a:t>
            </a:r>
            <a:endParaRPr lang="en-US" sz="36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Exciting Force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A.K.A. the </a:t>
            </a:r>
            <a:r>
              <a:rPr lang="en-US" b="1" u="sng" dirty="0" smtClean="0"/>
              <a:t>initial incident</a:t>
            </a:r>
          </a:p>
          <a:p>
            <a:pPr>
              <a:buNone/>
            </a:pPr>
            <a:endParaRPr lang="en-US" b="1" u="sng" dirty="0" smtClean="0"/>
          </a:p>
          <a:p>
            <a:r>
              <a:rPr lang="en-US" dirty="0" smtClean="0"/>
              <a:t>What “gets things going”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u="sng" dirty="0" smtClean="0"/>
              <a:t>Begins the conflict</a:t>
            </a:r>
            <a:r>
              <a:rPr lang="en-US" dirty="0" smtClean="0"/>
              <a:t>, which will keep the play going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Act 1, Scene 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Rising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b="1" dirty="0" smtClean="0"/>
              <a:t>series of events </a:t>
            </a:r>
            <a:r>
              <a:rPr lang="en-US" dirty="0" smtClean="0"/>
              <a:t>leading to the climax</a:t>
            </a:r>
          </a:p>
          <a:p>
            <a:endParaRPr lang="en-US" dirty="0" smtClean="0"/>
          </a:p>
          <a:p>
            <a:r>
              <a:rPr lang="en-US" dirty="0" smtClean="0"/>
              <a:t>These events provide a progressive intensity of interest for the audience</a:t>
            </a:r>
          </a:p>
          <a:p>
            <a:endParaRPr lang="en-US" dirty="0" smtClean="0"/>
          </a:p>
          <a:p>
            <a:r>
              <a:rPr lang="en-US" b="1" dirty="0" smtClean="0"/>
              <a:t>Involves more than 1 act </a:t>
            </a:r>
          </a:p>
          <a:p>
            <a:endParaRPr lang="en-US" dirty="0" smtClean="0"/>
          </a:p>
          <a:p>
            <a:r>
              <a:rPr lang="en-US" dirty="0" smtClean="0"/>
              <a:t>Act 1, Scene 5 through Act 3, Scene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Climax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/>
              <a:t>turning point </a:t>
            </a:r>
            <a:r>
              <a:rPr lang="en-US" dirty="0" smtClean="0"/>
              <a:t>of the play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S</a:t>
            </a:r>
            <a:r>
              <a:rPr lang="en-US" dirty="0" smtClean="0"/>
              <a:t>hakespearean </a:t>
            </a:r>
            <a:r>
              <a:rPr lang="en-US" b="1" dirty="0" smtClean="0"/>
              <a:t>hero </a:t>
            </a:r>
            <a:r>
              <a:rPr lang="en-US" dirty="0" smtClean="0"/>
              <a:t>moves to his </a:t>
            </a:r>
            <a:r>
              <a:rPr lang="en-US" b="1" dirty="0" smtClean="0"/>
              <a:t>inevitable end</a:t>
            </a:r>
          </a:p>
          <a:p>
            <a:endParaRPr lang="en-US" dirty="0" smtClean="0"/>
          </a:p>
          <a:p>
            <a:r>
              <a:rPr lang="en-US" dirty="0" smtClean="0"/>
              <a:t>Act 3, Scene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Falling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</a:t>
            </a:r>
            <a:r>
              <a:rPr lang="en-US" b="1" dirty="0" smtClean="0"/>
              <a:t>series of events </a:t>
            </a:r>
            <a:r>
              <a:rPr lang="en-US" dirty="0" smtClean="0"/>
              <a:t>from the climax to the hero’s death</a:t>
            </a:r>
          </a:p>
          <a:p>
            <a:endParaRPr lang="en-US" dirty="0" smtClean="0"/>
          </a:p>
          <a:p>
            <a:r>
              <a:rPr lang="en-US" dirty="0" smtClean="0"/>
              <a:t>Will highlight the forces acting on the heroes</a:t>
            </a:r>
          </a:p>
          <a:p>
            <a:endParaRPr lang="en-US" dirty="0" smtClean="0"/>
          </a:p>
          <a:p>
            <a:r>
              <a:rPr lang="en-US" b="1" dirty="0" smtClean="0"/>
              <a:t>Involves more than 1 act </a:t>
            </a:r>
          </a:p>
          <a:p>
            <a:endParaRPr lang="en-US" dirty="0" smtClean="0"/>
          </a:p>
          <a:p>
            <a:r>
              <a:rPr lang="en-US" dirty="0" smtClean="0"/>
              <a:t>Act 3, Scene 2 through Act 5, Scene 2 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Catastrophe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Consequences </a:t>
            </a:r>
            <a:r>
              <a:rPr lang="en-US" dirty="0" smtClean="0"/>
              <a:t>of hero’s previous actions, which must be the </a:t>
            </a:r>
            <a:r>
              <a:rPr lang="en-US" b="1" dirty="0" smtClean="0"/>
              <a:t>hero’s death</a:t>
            </a:r>
          </a:p>
          <a:p>
            <a:endParaRPr lang="en-US" dirty="0" smtClean="0"/>
          </a:p>
          <a:p>
            <a:r>
              <a:rPr lang="en-US" dirty="0" smtClean="0"/>
              <a:t>Characteristically </a:t>
            </a:r>
            <a:r>
              <a:rPr lang="en-US" b="1" dirty="0" smtClean="0"/>
              <a:t>simple and brief</a:t>
            </a:r>
          </a:p>
          <a:p>
            <a:endParaRPr lang="en-US" dirty="0" smtClean="0"/>
          </a:p>
          <a:p>
            <a:r>
              <a:rPr lang="en-US" dirty="0" smtClean="0"/>
              <a:t>Act 5, Scene 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205</Words>
  <Application>Microsoft Macintosh PowerPoint</Application>
  <PresentationFormat>On-screen Show (4:3)</PresentationFormat>
  <Paragraphs>52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Structure of Shakespearean tragedy</vt:lpstr>
      <vt:lpstr>Structure in Romeo and Juliet</vt:lpstr>
      <vt:lpstr>Exposition</vt:lpstr>
      <vt:lpstr>Exciting Force</vt:lpstr>
      <vt:lpstr>Rising Action</vt:lpstr>
      <vt:lpstr>Climax</vt:lpstr>
      <vt:lpstr>Falling Action</vt:lpstr>
      <vt:lpstr>Catastrophe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Structure of Shakespearean tragedy</dc:title>
  <dc:creator>Barbara Marciano</dc:creator>
  <cp:lastModifiedBy>Barbara Marciano</cp:lastModifiedBy>
  <cp:revision>18</cp:revision>
  <dcterms:created xsi:type="dcterms:W3CDTF">2014-03-11T00:24:49Z</dcterms:created>
  <dcterms:modified xsi:type="dcterms:W3CDTF">2014-03-11T00:25:35Z</dcterms:modified>
</cp:coreProperties>
</file>